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heme/theme15.xml" ContentType="application/vnd.openxmlformats-officedocument.theme+xml"/>
  <Override PartName="/ppt/theme/theme16.xml" ContentType="application/vnd.openxmlformats-officedocument.theme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notesSlides/notesSlide1.xml" ContentType="application/vnd.openxmlformats-officedocument.presentationml.notesSlide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notesSlides/notesSlide2.xml" ContentType="application/vnd.openxmlformats-officedocument.presentationml.notesSlide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notesSlides/notesSlide3.xml" ContentType="application/vnd.openxmlformats-officedocument.presentationml.notesSlide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notesSlides/notesSlide11.xml" ContentType="application/vnd.openxmlformats-officedocument.presentationml.notesSlide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notesSlides/notesSlide12.xml" ContentType="application/vnd.openxmlformats-officedocument.presentationml.notesSlide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notesSlides/notesSlide13.xml" ContentType="application/vnd.openxmlformats-officedocument.presentationml.notesSlide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notesSlides/notesSlide14.xml" ContentType="application/vnd.openxmlformats-officedocument.presentationml.notesSlide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notesSlides/notesSlide15.xml" ContentType="application/vnd.openxmlformats-officedocument.presentationml.notesSlide+xml"/>
  <Override PartName="/ppt/tags/tag8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62" r:id="rId3"/>
    <p:sldMasterId id="2147483674" r:id="rId4"/>
    <p:sldMasterId id="2147483686" r:id="rId5"/>
    <p:sldMasterId id="2147483698" r:id="rId6"/>
    <p:sldMasterId id="2147483710" r:id="rId7"/>
    <p:sldMasterId id="2147483722" r:id="rId8"/>
    <p:sldMasterId id="2147483734" r:id="rId9"/>
    <p:sldMasterId id="2147483746" r:id="rId10"/>
    <p:sldMasterId id="2147483758" r:id="rId11"/>
    <p:sldMasterId id="2147483770" r:id="rId12"/>
    <p:sldMasterId id="2147483782" r:id="rId13"/>
    <p:sldMasterId id="2147483794" r:id="rId14"/>
    <p:sldMasterId id="2147483806" r:id="rId15"/>
  </p:sldMasterIdLst>
  <p:notesMasterIdLst>
    <p:notesMasterId r:id="rId54"/>
  </p:notesMasterIdLst>
  <p:handoutMasterIdLst>
    <p:handoutMasterId r:id="rId55"/>
  </p:handoutMasterIdLst>
  <p:sldIdLst>
    <p:sldId id="256" r:id="rId16"/>
    <p:sldId id="413" r:id="rId17"/>
    <p:sldId id="258" r:id="rId18"/>
    <p:sldId id="260" r:id="rId19"/>
    <p:sldId id="273" r:id="rId20"/>
    <p:sldId id="274" r:id="rId21"/>
    <p:sldId id="262" r:id="rId22"/>
    <p:sldId id="380" r:id="rId23"/>
    <p:sldId id="329" r:id="rId24"/>
    <p:sldId id="382" r:id="rId25"/>
    <p:sldId id="383" r:id="rId26"/>
    <p:sldId id="337" r:id="rId27"/>
    <p:sldId id="384" r:id="rId28"/>
    <p:sldId id="386" r:id="rId29"/>
    <p:sldId id="346" r:id="rId30"/>
    <p:sldId id="387" r:id="rId31"/>
    <p:sldId id="349" r:id="rId32"/>
    <p:sldId id="388" r:id="rId33"/>
    <p:sldId id="389" r:id="rId34"/>
    <p:sldId id="390" r:id="rId35"/>
    <p:sldId id="391" r:id="rId36"/>
    <p:sldId id="403" r:id="rId37"/>
    <p:sldId id="395" r:id="rId38"/>
    <p:sldId id="396" r:id="rId39"/>
    <p:sldId id="392" r:id="rId40"/>
    <p:sldId id="393" r:id="rId41"/>
    <p:sldId id="404" r:id="rId42"/>
    <p:sldId id="398" r:id="rId43"/>
    <p:sldId id="399" r:id="rId44"/>
    <p:sldId id="410" r:id="rId45"/>
    <p:sldId id="406" r:id="rId46"/>
    <p:sldId id="408" r:id="rId47"/>
    <p:sldId id="400" r:id="rId48"/>
    <p:sldId id="411" r:id="rId49"/>
    <p:sldId id="405" r:id="rId50"/>
    <p:sldId id="401" r:id="rId51"/>
    <p:sldId id="272" r:id="rId52"/>
    <p:sldId id="412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EE6"/>
    <a:srgbClr val="006A44"/>
    <a:srgbClr val="EFF7E8"/>
    <a:srgbClr val="C9E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71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2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0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3.xml"/><Relationship Id="rId9" Type="http://schemas.openxmlformats.org/officeDocument/2006/relationships/slideMaster" Target="slideMasters/slideMaster8.xml"/><Relationship Id="rId14" Type="http://schemas.openxmlformats.org/officeDocument/2006/relationships/slideMaster" Target="slideMasters/slideMaster13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7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12" Type="http://schemas.openxmlformats.org/officeDocument/2006/relationships/slideMaster" Target="slideMasters/slideMaster11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theme" Target="theme/theme1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Master" Target="slideMasters/slideMaster14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9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句法结构是儿童推测新词意义的关键线索（</a:t>
            </a:r>
            <a:r>
              <a:rPr lang="en-US" altLang="zh-CN"/>
              <a:t>Gleitman, 1990</a:t>
            </a:r>
            <a:r>
              <a:rPr lang="zh-CN" altLang="en-US"/>
              <a:t>）。然而，构建句法结构本身依赖于更基础的语言信息。短语韵律（语言的节奏与旋律）在出生起就被婴儿感知，并在早期帮助他们识别短语边界（</a:t>
            </a:r>
            <a:r>
              <a:rPr lang="en-US" altLang="zh-CN"/>
              <a:t>Mehler et al., 1988; M</a:t>
            </a:r>
            <a:r>
              <a:rPr lang="en-US" altLang="en-US"/>
              <a:t>ä</a:t>
            </a:r>
            <a:r>
              <a:rPr lang="en-US" altLang="zh-CN"/>
              <a:t>nnel &amp; Friederici, 2009</a:t>
            </a:r>
            <a:r>
              <a:rPr lang="zh-CN" altLang="en-US"/>
              <a:t>）。同时，虚词</a:t>
            </a:r>
            <a:r>
              <a:rPr lang="en-US" altLang="zh-CN"/>
              <a:t>/</a:t>
            </a:r>
            <a:r>
              <a:rPr lang="zh-CN" altLang="en-US"/>
              <a:t>语素因其高频和独特的特征，在一岁内即被习得，并在</a:t>
            </a:r>
            <a:r>
              <a:rPr lang="en-US" altLang="zh-CN"/>
              <a:t>1-2</a:t>
            </a:r>
            <a:r>
              <a:rPr lang="zh-CN" altLang="en-US"/>
              <a:t>岁时被婴儿用于实词分类（</a:t>
            </a:r>
            <a:r>
              <a:rPr lang="en-US" altLang="zh-CN"/>
              <a:t>Gervain et al., 2008; Shi et al., 1998; Cauvet et al., 2014</a:t>
            </a:r>
            <a:r>
              <a:rPr lang="zh-CN" altLang="en-US"/>
              <a:t>）。然而，现实中并非所有实词都伴随明确的虚词线索（如</a:t>
            </a:r>
            <a:r>
              <a:rPr lang="en-US" altLang="zh-CN"/>
              <a:t>“flies”</a:t>
            </a:r>
            <a:r>
              <a:rPr lang="zh-CN" altLang="en-US"/>
              <a:t>的歧义性）。此时，婴儿需整合句法成分等额外信息进行解析。因此，短语韵律与虚词</a:t>
            </a:r>
            <a:r>
              <a:rPr lang="en-US" altLang="zh-CN"/>
              <a:t>/</a:t>
            </a:r>
            <a:r>
              <a:rPr lang="zh-CN" altLang="en-US"/>
              <a:t>语素共同构成了婴儿构建基础句法结构表征的关键基础（</a:t>
            </a:r>
            <a:r>
              <a:rPr lang="en-US" altLang="zh-CN"/>
              <a:t>Christophe et al., 2008, 2016</a:t>
            </a:r>
            <a:r>
              <a:rPr lang="zh-CN" altLang="en-US"/>
              <a:t>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D2046-A441-41F6-A7A5-C16924DAEDC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|d</a:t>
            </a:r>
            <a:r>
              <a:rPr lang="en-US" altLang="en-US">
                <a:sym typeface="+mn-ea"/>
              </a:rPr>
              <a:t>₁</a:t>
            </a:r>
            <a:r>
              <a:rPr lang="en-US" altLang="zh-CN">
                <a:sym typeface="+mn-ea"/>
              </a:rPr>
              <a:t> - d</a:t>
            </a:r>
            <a:r>
              <a:rPr lang="en-US" altLang="en-US">
                <a:sym typeface="+mn-ea"/>
              </a:rPr>
              <a:t>₂</a:t>
            </a:r>
            <a:r>
              <a:rPr lang="en-US" altLang="zh-CN">
                <a:sym typeface="+mn-ea"/>
              </a:rPr>
              <a:t>| = |0.146 - (-0.798)| =0.944</a:t>
            </a:r>
          </a:p>
          <a:p>
            <a:r>
              <a:rPr lang="zh-CN" altLang="en-US"/>
              <a:t>我们使用线性混合效应模型发现了一个显著的交互作用（</a:t>
            </a:r>
            <a:r>
              <a:rPr lang="en-US" altLang="zh-CN"/>
              <a:t>p = .025</a:t>
            </a:r>
            <a:r>
              <a:rPr lang="zh-CN" altLang="en-US"/>
              <a:t>），表明婴儿在不同条件下对结构变化的反应不同。</a:t>
            </a:r>
          </a:p>
          <a:p>
            <a:r>
              <a:rPr lang="zh-CN" altLang="en-US"/>
              <a:t>在</a:t>
            </a:r>
            <a:r>
              <a:rPr lang="en-US" altLang="zh-CN"/>
              <a:t> Verb-Switch </a:t>
            </a:r>
            <a:r>
              <a:rPr lang="zh-CN" altLang="en-US"/>
              <a:t>条件下，婴儿在测试阶段的注视时间显著减少（</a:t>
            </a:r>
            <a:r>
              <a:rPr lang="en-US" altLang="zh-CN"/>
              <a:t>p = .008</a:t>
            </a:r>
            <a:r>
              <a:rPr lang="zh-CN" altLang="en-US"/>
              <a:t>，</a:t>
            </a:r>
            <a:r>
              <a:rPr lang="en-US" altLang="zh-CN"/>
              <a:t>d = –0.80</a:t>
            </a:r>
            <a:r>
              <a:rPr lang="zh-CN" altLang="en-US"/>
              <a:t>），显示他们对结构变化产生了反应。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 Noun-Switch </a:t>
            </a:r>
            <a:r>
              <a:rPr lang="zh-CN" altLang="en-US"/>
              <a:t>条件下，注视时间没有显著变化（</a:t>
            </a:r>
            <a:r>
              <a:rPr lang="en-US" altLang="zh-CN"/>
              <a:t>p = .615</a:t>
            </a:r>
            <a:r>
              <a:rPr lang="zh-CN" altLang="en-US"/>
              <a:t>，</a:t>
            </a:r>
            <a:r>
              <a:rPr lang="en-US" altLang="zh-CN"/>
              <a:t>d = 0.15</a:t>
            </a:r>
            <a:r>
              <a:rPr lang="zh-CN" altLang="en-US"/>
              <a:t>）。</a:t>
            </a:r>
            <a:endParaRPr lang="en-US" altLang="zh-CN"/>
          </a:p>
          <a:p>
            <a:r>
              <a:rPr lang="zh-CN" altLang="en-US"/>
              <a:t>进一步分析发现，在</a:t>
            </a:r>
            <a:r>
              <a:rPr lang="en-US" altLang="zh-CN"/>
              <a:t> </a:t>
            </a:r>
            <a:r>
              <a:rPr lang="zh-CN" altLang="en-US"/>
              <a:t>测试阶段，</a:t>
            </a:r>
            <a:r>
              <a:rPr lang="en-US" altLang="zh-CN"/>
              <a:t>Verb </a:t>
            </a:r>
            <a:r>
              <a:rPr lang="zh-CN" altLang="en-US"/>
              <a:t>条件的婴儿注视时间明显长于</a:t>
            </a:r>
            <a:r>
              <a:rPr lang="en-US" altLang="zh-CN"/>
              <a:t> Noun </a:t>
            </a:r>
            <a:r>
              <a:rPr lang="zh-CN" altLang="en-US"/>
              <a:t>条件（</a:t>
            </a:r>
            <a:r>
              <a:rPr lang="en-US" altLang="zh-CN"/>
              <a:t>p = .0004</a:t>
            </a:r>
            <a:r>
              <a:rPr lang="zh-CN" altLang="en-US"/>
              <a:t>），而在习惯化阶段两者没有差异（</a:t>
            </a:r>
            <a:r>
              <a:rPr lang="en-US" altLang="zh-CN"/>
              <a:t>p = .506</a:t>
            </a:r>
            <a:r>
              <a:rPr lang="zh-CN" altLang="en-US"/>
              <a:t>）。</a:t>
            </a:r>
          </a:p>
          <a:p>
            <a:r>
              <a:rPr lang="en-US" altLang="zh-CN"/>
              <a:t>In Experiment 1, we found a significant interaction between condition and phase (p = .025), indicating that infants responded differently depending on the cue type.</a:t>
            </a:r>
          </a:p>
          <a:p>
            <a:r>
              <a:rPr lang="en-US" altLang="zh-CN"/>
              <a:t>In the Verb-Switch condition, infants' looking time decreased significantly from habituation to test (p = .008, d = –0.80), suggesting structure sensitivity.</a:t>
            </a:r>
          </a:p>
          <a:p>
            <a:r>
              <a:rPr lang="en-US" altLang="zh-CN"/>
              <a:t>In the Noun-Switch condition, there was no significant change (p = .615, d = 0.15).</a:t>
            </a:r>
          </a:p>
          <a:p>
            <a:r>
              <a:rPr lang="en-US" altLang="zh-CN"/>
              <a:t>At the test phase, infants in the Verb condition looked significantly more than those in the Noun condition (p = .0004), with no difference during habituation.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|d</a:t>
            </a:r>
            <a:r>
              <a:rPr lang="en-US" altLang="en-US">
                <a:sym typeface="+mn-ea"/>
              </a:rPr>
              <a:t>₁</a:t>
            </a:r>
            <a:r>
              <a:rPr lang="en-US" altLang="zh-CN">
                <a:sym typeface="+mn-ea"/>
              </a:rPr>
              <a:t> - d</a:t>
            </a:r>
            <a:r>
              <a:rPr lang="en-US" altLang="en-US">
                <a:sym typeface="+mn-ea"/>
              </a:rPr>
              <a:t>₂</a:t>
            </a:r>
            <a:r>
              <a:rPr lang="en-US" altLang="zh-CN">
                <a:sym typeface="+mn-ea"/>
              </a:rPr>
              <a:t>| = |0.525 - (-0.404)| =0.929</a:t>
            </a:r>
          </a:p>
          <a:p>
            <a:r>
              <a:rPr lang="zh-CN" altLang="en-US"/>
              <a:t>同样地，在实验</a:t>
            </a:r>
            <a:r>
              <a:rPr lang="en-US" altLang="zh-CN"/>
              <a:t>2</a:t>
            </a:r>
            <a:r>
              <a:rPr lang="zh-CN" altLang="en-US"/>
              <a:t>中我们也发现了显著的交互作用（</a:t>
            </a:r>
            <a:r>
              <a:rPr lang="en-US" altLang="zh-CN"/>
              <a:t>p = .028</a:t>
            </a:r>
            <a:r>
              <a:rPr lang="zh-CN" altLang="en-US"/>
              <a:t>）。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 Noun-Switch </a:t>
            </a:r>
            <a:r>
              <a:rPr lang="zh-CN" altLang="en-US"/>
              <a:t>条件下，婴儿从习惯化到测试阶段注视时间出现边缘显著下降（</a:t>
            </a:r>
            <a:r>
              <a:rPr lang="en-US" altLang="zh-CN"/>
              <a:t>p = .076</a:t>
            </a:r>
            <a:r>
              <a:rPr lang="zh-CN" altLang="en-US"/>
              <a:t>，</a:t>
            </a:r>
            <a:r>
              <a:rPr lang="en-US" altLang="zh-CN"/>
              <a:t>d = 0.53</a:t>
            </a:r>
            <a:r>
              <a:rPr lang="zh-CN" altLang="en-US"/>
              <a:t>）。</a:t>
            </a:r>
          </a:p>
          <a:p>
            <a:r>
              <a:rPr lang="zh-CN" altLang="en-US"/>
              <a:t>在</a:t>
            </a:r>
            <a:r>
              <a:rPr lang="en-US" altLang="zh-CN"/>
              <a:t> Verb-Switch </a:t>
            </a:r>
            <a:r>
              <a:rPr lang="zh-CN" altLang="en-US"/>
              <a:t>条件下，注视时间无显著变化（</a:t>
            </a:r>
            <a:r>
              <a:rPr lang="en-US" altLang="zh-CN"/>
              <a:t>p = .170</a:t>
            </a:r>
            <a:r>
              <a:rPr lang="zh-CN" altLang="en-US"/>
              <a:t>，</a:t>
            </a:r>
            <a:r>
              <a:rPr lang="en-US" altLang="zh-CN"/>
              <a:t>d = –0.40</a:t>
            </a:r>
            <a:r>
              <a:rPr lang="zh-CN" altLang="en-US"/>
              <a:t>）。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zh-CN" altLang="en-US"/>
              <a:t>测试阶段，</a:t>
            </a:r>
            <a:r>
              <a:rPr lang="en-US" altLang="zh-CN"/>
              <a:t>verb </a:t>
            </a:r>
            <a:r>
              <a:rPr lang="zh-CN" altLang="en-US"/>
              <a:t>条件的婴儿注视时间显著高于</a:t>
            </a:r>
            <a:r>
              <a:rPr lang="en-US" altLang="zh-CN"/>
              <a:t>noun </a:t>
            </a:r>
            <a:r>
              <a:rPr lang="zh-CN" altLang="en-US"/>
              <a:t>条件（</a:t>
            </a:r>
            <a:r>
              <a:rPr lang="en-US" altLang="zh-CN"/>
              <a:t>p = .003</a:t>
            </a:r>
            <a:r>
              <a:rPr lang="zh-CN" altLang="en-US"/>
              <a:t>），</a:t>
            </a:r>
            <a:r>
              <a:rPr lang="zh-CN" altLang="en-US" spc="160" dirty="0">
                <a:ln w="3175">
                  <a:noFill/>
                  <a:prstDash val="dash"/>
                </a:ln>
                <a:solidFill>
                  <a:srgbClr val="0070C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动词转换条件下婴儿的注视时间比名词转换条件下更长</a:t>
            </a:r>
          </a:p>
          <a:p>
            <a:endParaRPr lang="en-US" altLang="zh-CN"/>
          </a:p>
          <a:p>
            <a:r>
              <a:rPr lang="en-US" altLang="zh-CN"/>
              <a:t>In Experiment 2, we again found a significant interaction between condition and phase (p = .028).</a:t>
            </a:r>
          </a:p>
          <a:p>
            <a:r>
              <a:rPr lang="en-US" altLang="zh-CN"/>
              <a:t>In the Noun-Switch condition, looking time marginally decreased from habituation to test (p = .076, d = 0.53).</a:t>
            </a:r>
          </a:p>
          <a:p>
            <a:r>
              <a:rPr lang="en-US" altLang="zh-CN"/>
              <a:t>In the Verb-Switch condition, no significant change was found (p = .170, d = –0.40).</a:t>
            </a:r>
          </a:p>
          <a:p>
            <a:r>
              <a:rPr lang="en-US" altLang="zh-CN"/>
              <a:t>During the test phase, infants in the Noun condition looked significantly shorter than those in the Verb condition, suggesting that infants feel surprise when verb switching.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这是我们复现情况的总结表，左图未推断性统计的复现情况，右图为描述统计的复现情况。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D2046-A441-41F6-A7A5-C16924DAEDC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这张图总结了对所有结果计算可重复性的评估。展开讲。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D2046-A441-41F6-A7A5-C16924DAEDC8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uFillTx/>
                <a:latin typeface="Times New Roman" panose="02020603050405020304" charset="0"/>
                <a:sym typeface="+mn-ea"/>
              </a:rPr>
              <a:t>无论是复现原始分析方法，还是使用能更好地控制个体差异线性混合效应模型，得出的结论与原结论一致：婴儿早期能通过功能词和短语韵律共同获取句法信息，为语言习得提供基础。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虚词限制了词义的习得。这意味着在语言学习过程中，虚词（如连词、介词等）可能影响到学习者对词义的理解和掌握，从而对语言的获取产生约束性影响。</a:t>
            </a:r>
          </a:p>
          <a:p>
            <a:r>
              <a:rPr lang="zh-CN" altLang="en-US"/>
              <a:t>最近调查婴儿注视时间研究中样本量和统计能力影响的研究（例如，</a:t>
            </a:r>
            <a:r>
              <a:rPr lang="en-US" altLang="zh-CN"/>
              <a:t>Oakes, 2017</a:t>
            </a:r>
            <a:r>
              <a:rPr lang="zh-CN" altLang="en-US"/>
              <a:t>）表明，每个细胞的样本量小于</a:t>
            </a:r>
            <a:r>
              <a:rPr lang="en-US" altLang="zh-CN"/>
              <a:t>24</a:t>
            </a:r>
            <a:r>
              <a:rPr lang="zh-CN" altLang="en-US"/>
              <a:t>个的婴儿研究可能功率不足，导致假阳性和假阴性结果。因此，我们根据</a:t>
            </a:r>
            <a:r>
              <a:rPr lang="en-US" altLang="zh-CN"/>
              <a:t>He</a:t>
            </a:r>
            <a:r>
              <a:rPr lang="zh-CN" altLang="en-US"/>
              <a:t>和</a:t>
            </a:r>
            <a:r>
              <a:rPr lang="en-US" altLang="zh-CN"/>
              <a:t>Lidz (2017</a:t>
            </a:r>
            <a:r>
              <a:rPr lang="zh-CN" altLang="en-US"/>
              <a:t>；</a:t>
            </a:r>
            <a:r>
              <a:rPr lang="en-US" altLang="zh-CN"/>
              <a:t>Cohen’s d = 0.802315)</a:t>
            </a:r>
            <a:r>
              <a:rPr lang="zh-CN" altLang="en-US"/>
              <a:t>，这表明在双尾替代方案中，每种情况下需要</a:t>
            </a:r>
            <a:r>
              <a:rPr lang="en-US" altLang="zh-CN"/>
              <a:t>25.38</a:t>
            </a:r>
            <a:r>
              <a:rPr lang="zh-CN" altLang="en-US"/>
              <a:t>名参与者才能达到小于</a:t>
            </a:r>
            <a:r>
              <a:rPr lang="en-US" altLang="zh-CN"/>
              <a:t>0.05</a:t>
            </a:r>
            <a:r>
              <a:rPr lang="zh-CN" altLang="en-US"/>
              <a:t>的显著性水平和</a:t>
            </a:r>
            <a:r>
              <a:rPr lang="en-US" altLang="zh-CN"/>
              <a:t>80%</a:t>
            </a:r>
            <a:r>
              <a:rPr lang="zh-CN" altLang="en-US"/>
              <a:t>的幂。因为平衡需要被</a:t>
            </a:r>
            <a:r>
              <a:rPr lang="en-US" altLang="zh-CN"/>
              <a:t>8</a:t>
            </a:r>
            <a:r>
              <a:rPr lang="zh-CN" altLang="en-US"/>
              <a:t>整除的参与者数量，我们在每种情况下测试了</a:t>
            </a:r>
            <a:r>
              <a:rPr lang="en-US" altLang="zh-CN"/>
              <a:t>24</a:t>
            </a:r>
            <a:r>
              <a:rPr lang="zh-CN" altLang="en-US"/>
              <a:t>个婴儿的最终样本（最接近</a:t>
            </a:r>
            <a:r>
              <a:rPr lang="en-US" altLang="zh-CN"/>
              <a:t>25.38</a:t>
            </a:r>
            <a:r>
              <a:rPr lang="zh-CN" altLang="en-US"/>
              <a:t>）。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D2046-A441-41F6-A7A5-C16924DAEDC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D2046-A441-41F6-A7A5-C16924DAEDC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D2046-A441-41F6-A7A5-C16924DAEDC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D2046-A441-41F6-A7A5-C16924DAEDC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D2046-A441-41F6-A7A5-C16924DAEDC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49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496.xml"/><Relationship Id="rId4" Type="http://schemas.openxmlformats.org/officeDocument/2006/relationships/tags" Target="../tags/tag49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505.xml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07.xml"/><Relationship Id="rId4" Type="http://schemas.openxmlformats.org/officeDocument/2006/relationships/tags" Target="../tags/tag50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tags" Target="../tags/tag508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12.xml"/><Relationship Id="rId4" Type="http://schemas.openxmlformats.org/officeDocument/2006/relationships/tags" Target="../tags/tag51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tags" Target="../tags/tag513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17.xml"/><Relationship Id="rId4" Type="http://schemas.openxmlformats.org/officeDocument/2006/relationships/tags" Target="../tags/tag51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520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tags" Target="../tags/tag531.xml"/><Relationship Id="rId3" Type="http://schemas.openxmlformats.org/officeDocument/2006/relationships/tags" Target="../tags/tag526.xml"/><Relationship Id="rId7" Type="http://schemas.openxmlformats.org/officeDocument/2006/relationships/tags" Target="../tags/tag530.xml"/><Relationship Id="rId2" Type="http://schemas.openxmlformats.org/officeDocument/2006/relationships/tags" Target="../tags/tag525.xml"/><Relationship Id="rId1" Type="http://schemas.openxmlformats.org/officeDocument/2006/relationships/tags" Target="../tags/tag524.xml"/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9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" Type="http://schemas.openxmlformats.org/officeDocument/2006/relationships/tags" Target="../tags/tag532.xml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53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538.xml"/><Relationship Id="rId2" Type="http://schemas.openxmlformats.org/officeDocument/2006/relationships/tags" Target="../tags/tag537.xml"/><Relationship Id="rId1" Type="http://schemas.openxmlformats.org/officeDocument/2006/relationships/tags" Target="../tags/tag536.xml"/><Relationship Id="rId4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541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540.xml"/><Relationship Id="rId1" Type="http://schemas.openxmlformats.org/officeDocument/2006/relationships/tags" Target="../tags/tag539.xml"/><Relationship Id="rId6" Type="http://schemas.openxmlformats.org/officeDocument/2006/relationships/tags" Target="../tags/tag544.xml"/><Relationship Id="rId5" Type="http://schemas.openxmlformats.org/officeDocument/2006/relationships/tags" Target="../tags/tag543.xml"/><Relationship Id="rId4" Type="http://schemas.openxmlformats.org/officeDocument/2006/relationships/tags" Target="../tags/tag54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tags" Target="../tags/tag545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49.xml"/><Relationship Id="rId4" Type="http://schemas.openxmlformats.org/officeDocument/2006/relationships/tags" Target="../tags/tag54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" Type="http://schemas.openxmlformats.org/officeDocument/2006/relationships/tags" Target="../tags/tag550.xml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55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tags" Target="../tags/tag554.xml"/><Relationship Id="rId6" Type="http://schemas.openxmlformats.org/officeDocument/2006/relationships/slideMaster" Target="../slideMasters/slideMaster10.xml"/><Relationship Id="rId5" Type="http://schemas.openxmlformats.org/officeDocument/2006/relationships/tags" Target="../tags/tag558.xml"/><Relationship Id="rId4" Type="http://schemas.openxmlformats.org/officeDocument/2006/relationships/tags" Target="../tags/tag55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tags" Target="../tags/tag567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569.xml"/><Relationship Id="rId4" Type="http://schemas.openxmlformats.org/officeDocument/2006/relationships/tags" Target="../tags/tag56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574.xml"/><Relationship Id="rId4" Type="http://schemas.openxmlformats.org/officeDocument/2006/relationships/tags" Target="../tags/tag57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" Type="http://schemas.openxmlformats.org/officeDocument/2006/relationships/tags" Target="../tags/tag575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579.xml"/><Relationship Id="rId4" Type="http://schemas.openxmlformats.org/officeDocument/2006/relationships/tags" Target="../tags/tag57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tags" Target="../tags/tag582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581.xml"/><Relationship Id="rId1" Type="http://schemas.openxmlformats.org/officeDocument/2006/relationships/tags" Target="../tags/tag580.xml"/><Relationship Id="rId6" Type="http://schemas.openxmlformats.org/officeDocument/2006/relationships/tags" Target="../tags/tag585.xml"/><Relationship Id="rId5" Type="http://schemas.openxmlformats.org/officeDocument/2006/relationships/tags" Target="../tags/tag584.xml"/><Relationship Id="rId4" Type="http://schemas.openxmlformats.org/officeDocument/2006/relationships/tags" Target="../tags/tag583.xml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tags" Target="../tags/tag593.xml"/><Relationship Id="rId3" Type="http://schemas.openxmlformats.org/officeDocument/2006/relationships/tags" Target="../tags/tag588.xml"/><Relationship Id="rId7" Type="http://schemas.openxmlformats.org/officeDocument/2006/relationships/tags" Target="../tags/tag592.xml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6" Type="http://schemas.openxmlformats.org/officeDocument/2006/relationships/tags" Target="../tags/tag591.xml"/><Relationship Id="rId5" Type="http://schemas.openxmlformats.org/officeDocument/2006/relationships/tags" Target="../tags/tag590.xml"/><Relationship Id="rId4" Type="http://schemas.openxmlformats.org/officeDocument/2006/relationships/tags" Target="../tags/tag589.xml"/><Relationship Id="rId9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596.xml"/><Relationship Id="rId2" Type="http://schemas.openxmlformats.org/officeDocument/2006/relationships/tags" Target="../tags/tag595.xml"/><Relationship Id="rId1" Type="http://schemas.openxmlformats.org/officeDocument/2006/relationships/tags" Target="../tags/tag594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59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4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tags" Target="../tags/tag603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602.xml"/><Relationship Id="rId1" Type="http://schemas.openxmlformats.org/officeDocument/2006/relationships/tags" Target="../tags/tag601.xml"/><Relationship Id="rId6" Type="http://schemas.openxmlformats.org/officeDocument/2006/relationships/tags" Target="../tags/tag606.xml"/><Relationship Id="rId5" Type="http://schemas.openxmlformats.org/officeDocument/2006/relationships/tags" Target="../tags/tag605.xml"/><Relationship Id="rId4" Type="http://schemas.openxmlformats.org/officeDocument/2006/relationships/tags" Target="../tags/tag60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" Type="http://schemas.openxmlformats.org/officeDocument/2006/relationships/tags" Target="../tags/tag607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611.xml"/><Relationship Id="rId4" Type="http://schemas.openxmlformats.org/officeDocument/2006/relationships/tags" Target="../tags/tag610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tags" Target="../tags/tag614.xml"/><Relationship Id="rId2" Type="http://schemas.openxmlformats.org/officeDocument/2006/relationships/tags" Target="../tags/tag613.xml"/><Relationship Id="rId1" Type="http://schemas.openxmlformats.org/officeDocument/2006/relationships/tags" Target="../tags/tag612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61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tags" Target="../tags/tag618.xml"/><Relationship Id="rId2" Type="http://schemas.openxmlformats.org/officeDocument/2006/relationships/tags" Target="../tags/tag617.xml"/><Relationship Id="rId1" Type="http://schemas.openxmlformats.org/officeDocument/2006/relationships/tags" Target="../tags/tag616.xml"/><Relationship Id="rId6" Type="http://schemas.openxmlformats.org/officeDocument/2006/relationships/slideMaster" Target="../slideMasters/slideMaster11.xml"/><Relationship Id="rId5" Type="http://schemas.openxmlformats.org/officeDocument/2006/relationships/tags" Target="../tags/tag620.xml"/><Relationship Id="rId4" Type="http://schemas.openxmlformats.org/officeDocument/2006/relationships/tags" Target="../tags/tag619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631.xml"/><Relationship Id="rId4" Type="http://schemas.openxmlformats.org/officeDocument/2006/relationships/tags" Target="../tags/tag63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634.xml"/><Relationship Id="rId2" Type="http://schemas.openxmlformats.org/officeDocument/2006/relationships/tags" Target="../tags/tag633.xml"/><Relationship Id="rId1" Type="http://schemas.openxmlformats.org/officeDocument/2006/relationships/tags" Target="../tags/tag632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636.xml"/><Relationship Id="rId4" Type="http://schemas.openxmlformats.org/officeDocument/2006/relationships/tags" Target="../tags/tag63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639.xml"/><Relationship Id="rId2" Type="http://schemas.openxmlformats.org/officeDocument/2006/relationships/tags" Target="../tags/tag638.xml"/><Relationship Id="rId1" Type="http://schemas.openxmlformats.org/officeDocument/2006/relationships/tags" Target="../tags/tag637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641.xml"/><Relationship Id="rId4" Type="http://schemas.openxmlformats.org/officeDocument/2006/relationships/tags" Target="../tags/tag640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644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643.xml"/><Relationship Id="rId1" Type="http://schemas.openxmlformats.org/officeDocument/2006/relationships/tags" Target="../tags/tag642.xml"/><Relationship Id="rId6" Type="http://schemas.openxmlformats.org/officeDocument/2006/relationships/tags" Target="../tags/tag647.xml"/><Relationship Id="rId5" Type="http://schemas.openxmlformats.org/officeDocument/2006/relationships/tags" Target="../tags/tag646.xml"/><Relationship Id="rId4" Type="http://schemas.openxmlformats.org/officeDocument/2006/relationships/tags" Target="../tags/tag645.xml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tags" Target="../tags/tag655.xml"/><Relationship Id="rId3" Type="http://schemas.openxmlformats.org/officeDocument/2006/relationships/tags" Target="../tags/tag650.xml"/><Relationship Id="rId7" Type="http://schemas.openxmlformats.org/officeDocument/2006/relationships/tags" Target="../tags/tag654.xml"/><Relationship Id="rId2" Type="http://schemas.openxmlformats.org/officeDocument/2006/relationships/tags" Target="../tags/tag649.xml"/><Relationship Id="rId1" Type="http://schemas.openxmlformats.org/officeDocument/2006/relationships/tags" Target="../tags/tag648.xml"/><Relationship Id="rId6" Type="http://schemas.openxmlformats.org/officeDocument/2006/relationships/tags" Target="../tags/tag653.xml"/><Relationship Id="rId5" Type="http://schemas.openxmlformats.org/officeDocument/2006/relationships/tags" Target="../tags/tag652.xml"/><Relationship Id="rId4" Type="http://schemas.openxmlformats.org/officeDocument/2006/relationships/tags" Target="../tags/tag651.xml"/><Relationship Id="rId9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tags" Target="../tags/tag658.xml"/><Relationship Id="rId2" Type="http://schemas.openxmlformats.org/officeDocument/2006/relationships/tags" Target="../tags/tag657.xml"/><Relationship Id="rId1" Type="http://schemas.openxmlformats.org/officeDocument/2006/relationships/tags" Target="../tags/tag656.xml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65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662.xml"/><Relationship Id="rId2" Type="http://schemas.openxmlformats.org/officeDocument/2006/relationships/tags" Target="../tags/tag661.xml"/><Relationship Id="rId1" Type="http://schemas.openxmlformats.org/officeDocument/2006/relationships/tags" Target="../tags/tag660.xml"/><Relationship Id="rId4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665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664.xml"/><Relationship Id="rId1" Type="http://schemas.openxmlformats.org/officeDocument/2006/relationships/tags" Target="../tags/tag663.xml"/><Relationship Id="rId6" Type="http://schemas.openxmlformats.org/officeDocument/2006/relationships/tags" Target="../tags/tag668.xml"/><Relationship Id="rId5" Type="http://schemas.openxmlformats.org/officeDocument/2006/relationships/tags" Target="../tags/tag667.xml"/><Relationship Id="rId4" Type="http://schemas.openxmlformats.org/officeDocument/2006/relationships/tags" Target="../tags/tag66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" Type="http://schemas.openxmlformats.org/officeDocument/2006/relationships/tags" Target="../tags/tag669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673.xml"/><Relationship Id="rId4" Type="http://schemas.openxmlformats.org/officeDocument/2006/relationships/tags" Target="../tags/tag67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676.xml"/><Relationship Id="rId2" Type="http://schemas.openxmlformats.org/officeDocument/2006/relationships/tags" Target="../tags/tag675.xml"/><Relationship Id="rId1" Type="http://schemas.openxmlformats.org/officeDocument/2006/relationships/tags" Target="../tags/tag674.xml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677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680.xml"/><Relationship Id="rId2" Type="http://schemas.openxmlformats.org/officeDocument/2006/relationships/tags" Target="../tags/tag679.xml"/><Relationship Id="rId1" Type="http://schemas.openxmlformats.org/officeDocument/2006/relationships/tags" Target="../tags/tag678.xml"/><Relationship Id="rId6" Type="http://schemas.openxmlformats.org/officeDocument/2006/relationships/slideMaster" Target="../slideMasters/slideMaster12.xml"/><Relationship Id="rId5" Type="http://schemas.openxmlformats.org/officeDocument/2006/relationships/tags" Target="../tags/tag682.xml"/><Relationship Id="rId4" Type="http://schemas.openxmlformats.org/officeDocument/2006/relationships/tags" Target="../tags/tag68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693.xml"/><Relationship Id="rId4" Type="http://schemas.openxmlformats.org/officeDocument/2006/relationships/tags" Target="../tags/tag69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696.xml"/><Relationship Id="rId2" Type="http://schemas.openxmlformats.org/officeDocument/2006/relationships/tags" Target="../tags/tag695.xml"/><Relationship Id="rId1" Type="http://schemas.openxmlformats.org/officeDocument/2006/relationships/tags" Target="../tags/tag694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698.xml"/><Relationship Id="rId4" Type="http://schemas.openxmlformats.org/officeDocument/2006/relationships/tags" Target="../tags/tag697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701.xml"/><Relationship Id="rId2" Type="http://schemas.openxmlformats.org/officeDocument/2006/relationships/tags" Target="../tags/tag700.xml"/><Relationship Id="rId1" Type="http://schemas.openxmlformats.org/officeDocument/2006/relationships/tags" Target="../tags/tag699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703.xml"/><Relationship Id="rId4" Type="http://schemas.openxmlformats.org/officeDocument/2006/relationships/tags" Target="../tags/tag70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706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705.xml"/><Relationship Id="rId1" Type="http://schemas.openxmlformats.org/officeDocument/2006/relationships/tags" Target="../tags/tag704.xml"/><Relationship Id="rId6" Type="http://schemas.openxmlformats.org/officeDocument/2006/relationships/tags" Target="../tags/tag709.xml"/><Relationship Id="rId5" Type="http://schemas.openxmlformats.org/officeDocument/2006/relationships/tags" Target="../tags/tag708.xml"/><Relationship Id="rId4" Type="http://schemas.openxmlformats.org/officeDocument/2006/relationships/tags" Target="../tags/tag707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tags" Target="../tags/tag717.xml"/><Relationship Id="rId3" Type="http://schemas.openxmlformats.org/officeDocument/2006/relationships/tags" Target="../tags/tag712.xml"/><Relationship Id="rId7" Type="http://schemas.openxmlformats.org/officeDocument/2006/relationships/tags" Target="../tags/tag716.xml"/><Relationship Id="rId2" Type="http://schemas.openxmlformats.org/officeDocument/2006/relationships/tags" Target="../tags/tag711.xml"/><Relationship Id="rId1" Type="http://schemas.openxmlformats.org/officeDocument/2006/relationships/tags" Target="../tags/tag710.xml"/><Relationship Id="rId6" Type="http://schemas.openxmlformats.org/officeDocument/2006/relationships/tags" Target="../tags/tag715.xml"/><Relationship Id="rId5" Type="http://schemas.openxmlformats.org/officeDocument/2006/relationships/tags" Target="../tags/tag714.xml"/><Relationship Id="rId4" Type="http://schemas.openxmlformats.org/officeDocument/2006/relationships/tags" Target="../tags/tag713.xml"/><Relationship Id="rId9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tags" Target="../tags/tag720.xml"/><Relationship Id="rId2" Type="http://schemas.openxmlformats.org/officeDocument/2006/relationships/tags" Target="../tags/tag719.xml"/><Relationship Id="rId1" Type="http://schemas.openxmlformats.org/officeDocument/2006/relationships/tags" Target="../tags/tag718.xml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72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tags" Target="../tags/tag724.xml"/><Relationship Id="rId2" Type="http://schemas.openxmlformats.org/officeDocument/2006/relationships/tags" Target="../tags/tag723.xml"/><Relationship Id="rId1" Type="http://schemas.openxmlformats.org/officeDocument/2006/relationships/tags" Target="../tags/tag722.xml"/><Relationship Id="rId4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tags" Target="../tags/tag727.xml"/><Relationship Id="rId7" Type="http://schemas.openxmlformats.org/officeDocument/2006/relationships/slideMaster" Target="../slideMasters/slideMaster13.xml"/><Relationship Id="rId2" Type="http://schemas.openxmlformats.org/officeDocument/2006/relationships/tags" Target="../tags/tag726.xml"/><Relationship Id="rId1" Type="http://schemas.openxmlformats.org/officeDocument/2006/relationships/tags" Target="../tags/tag725.xml"/><Relationship Id="rId6" Type="http://schemas.openxmlformats.org/officeDocument/2006/relationships/tags" Target="../tags/tag730.xml"/><Relationship Id="rId5" Type="http://schemas.openxmlformats.org/officeDocument/2006/relationships/tags" Target="../tags/tag729.xml"/><Relationship Id="rId4" Type="http://schemas.openxmlformats.org/officeDocument/2006/relationships/tags" Target="../tags/tag728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733.xml"/><Relationship Id="rId2" Type="http://schemas.openxmlformats.org/officeDocument/2006/relationships/tags" Target="../tags/tag732.xml"/><Relationship Id="rId1" Type="http://schemas.openxmlformats.org/officeDocument/2006/relationships/tags" Target="../tags/tag731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735.xml"/><Relationship Id="rId4" Type="http://schemas.openxmlformats.org/officeDocument/2006/relationships/tags" Target="../tags/tag73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tags" Target="../tags/tag738.xml"/><Relationship Id="rId2" Type="http://schemas.openxmlformats.org/officeDocument/2006/relationships/tags" Target="../tags/tag737.xml"/><Relationship Id="rId1" Type="http://schemas.openxmlformats.org/officeDocument/2006/relationships/tags" Target="../tags/tag736.xml"/><Relationship Id="rId5" Type="http://schemas.openxmlformats.org/officeDocument/2006/relationships/slideMaster" Target="../slideMasters/slideMaster13.xml"/><Relationship Id="rId4" Type="http://schemas.openxmlformats.org/officeDocument/2006/relationships/tags" Target="../tags/tag73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tags" Target="../tags/tag742.xml"/><Relationship Id="rId2" Type="http://schemas.openxmlformats.org/officeDocument/2006/relationships/tags" Target="../tags/tag741.xml"/><Relationship Id="rId1" Type="http://schemas.openxmlformats.org/officeDocument/2006/relationships/tags" Target="../tags/tag740.xml"/><Relationship Id="rId6" Type="http://schemas.openxmlformats.org/officeDocument/2006/relationships/slideMaster" Target="../slideMasters/slideMaster13.xml"/><Relationship Id="rId5" Type="http://schemas.openxmlformats.org/officeDocument/2006/relationships/tags" Target="../tags/tag744.xml"/><Relationship Id="rId4" Type="http://schemas.openxmlformats.org/officeDocument/2006/relationships/tags" Target="../tags/tag74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" Type="http://schemas.openxmlformats.org/officeDocument/2006/relationships/tags" Target="../tags/tag751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755.xml"/><Relationship Id="rId4" Type="http://schemas.openxmlformats.org/officeDocument/2006/relationships/tags" Target="../tags/tag75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tags" Target="../tags/tag758.xml"/><Relationship Id="rId2" Type="http://schemas.openxmlformats.org/officeDocument/2006/relationships/tags" Target="../tags/tag757.xml"/><Relationship Id="rId1" Type="http://schemas.openxmlformats.org/officeDocument/2006/relationships/tags" Target="../tags/tag756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760.xml"/><Relationship Id="rId4" Type="http://schemas.openxmlformats.org/officeDocument/2006/relationships/tags" Target="../tags/tag75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tags" Target="../tags/tag763.xml"/><Relationship Id="rId2" Type="http://schemas.openxmlformats.org/officeDocument/2006/relationships/tags" Target="../tags/tag762.xml"/><Relationship Id="rId1" Type="http://schemas.openxmlformats.org/officeDocument/2006/relationships/tags" Target="../tags/tag761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765.xml"/><Relationship Id="rId4" Type="http://schemas.openxmlformats.org/officeDocument/2006/relationships/tags" Target="../tags/tag76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tags" Target="../tags/tag768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767.xml"/><Relationship Id="rId1" Type="http://schemas.openxmlformats.org/officeDocument/2006/relationships/tags" Target="../tags/tag766.xml"/><Relationship Id="rId6" Type="http://schemas.openxmlformats.org/officeDocument/2006/relationships/tags" Target="../tags/tag771.xml"/><Relationship Id="rId5" Type="http://schemas.openxmlformats.org/officeDocument/2006/relationships/tags" Target="../tags/tag770.xml"/><Relationship Id="rId4" Type="http://schemas.openxmlformats.org/officeDocument/2006/relationships/tags" Target="../tags/tag76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50.xml.rels><?xml version="1.0" encoding="UTF-8" standalone="yes"?>
<Relationships xmlns="http://schemas.openxmlformats.org/package/2006/relationships"><Relationship Id="rId8" Type="http://schemas.openxmlformats.org/officeDocument/2006/relationships/tags" Target="../tags/tag779.xml"/><Relationship Id="rId3" Type="http://schemas.openxmlformats.org/officeDocument/2006/relationships/tags" Target="../tags/tag774.xml"/><Relationship Id="rId7" Type="http://schemas.openxmlformats.org/officeDocument/2006/relationships/tags" Target="../tags/tag778.xml"/><Relationship Id="rId2" Type="http://schemas.openxmlformats.org/officeDocument/2006/relationships/tags" Target="../tags/tag773.xml"/><Relationship Id="rId1" Type="http://schemas.openxmlformats.org/officeDocument/2006/relationships/tags" Target="../tags/tag772.xml"/><Relationship Id="rId6" Type="http://schemas.openxmlformats.org/officeDocument/2006/relationships/tags" Target="../tags/tag777.xml"/><Relationship Id="rId5" Type="http://schemas.openxmlformats.org/officeDocument/2006/relationships/tags" Target="../tags/tag776.xml"/><Relationship Id="rId4" Type="http://schemas.openxmlformats.org/officeDocument/2006/relationships/tags" Target="../tags/tag775.xml"/><Relationship Id="rId9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tags" Target="../tags/tag782.xml"/><Relationship Id="rId2" Type="http://schemas.openxmlformats.org/officeDocument/2006/relationships/tags" Target="../tags/tag781.xml"/><Relationship Id="rId1" Type="http://schemas.openxmlformats.org/officeDocument/2006/relationships/tags" Target="../tags/tag780.xml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78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tags" Target="../tags/tag786.xml"/><Relationship Id="rId2" Type="http://schemas.openxmlformats.org/officeDocument/2006/relationships/tags" Target="../tags/tag785.xml"/><Relationship Id="rId1" Type="http://schemas.openxmlformats.org/officeDocument/2006/relationships/tags" Target="../tags/tag784.xml"/><Relationship Id="rId4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tags" Target="../tags/tag789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788.xml"/><Relationship Id="rId1" Type="http://schemas.openxmlformats.org/officeDocument/2006/relationships/tags" Target="../tags/tag787.xml"/><Relationship Id="rId6" Type="http://schemas.openxmlformats.org/officeDocument/2006/relationships/tags" Target="../tags/tag792.xml"/><Relationship Id="rId5" Type="http://schemas.openxmlformats.org/officeDocument/2006/relationships/tags" Target="../tags/tag791.xml"/><Relationship Id="rId4" Type="http://schemas.openxmlformats.org/officeDocument/2006/relationships/tags" Target="../tags/tag790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" Type="http://schemas.openxmlformats.org/officeDocument/2006/relationships/tags" Target="../tags/tag793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797.xml"/><Relationship Id="rId4" Type="http://schemas.openxmlformats.org/officeDocument/2006/relationships/tags" Target="../tags/tag796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tags" Target="../tags/tag800.xml"/><Relationship Id="rId2" Type="http://schemas.openxmlformats.org/officeDocument/2006/relationships/tags" Target="../tags/tag799.xml"/><Relationship Id="rId1" Type="http://schemas.openxmlformats.org/officeDocument/2006/relationships/tags" Target="../tags/tag798.xml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80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tags" Target="../tags/tag804.xml"/><Relationship Id="rId2" Type="http://schemas.openxmlformats.org/officeDocument/2006/relationships/tags" Target="../tags/tag803.xml"/><Relationship Id="rId1" Type="http://schemas.openxmlformats.org/officeDocument/2006/relationships/tags" Target="../tags/tag802.xml"/><Relationship Id="rId6" Type="http://schemas.openxmlformats.org/officeDocument/2006/relationships/slideMaster" Target="../slideMasters/slideMaster14.xml"/><Relationship Id="rId5" Type="http://schemas.openxmlformats.org/officeDocument/2006/relationships/tags" Target="../tags/tag806.xml"/><Relationship Id="rId4" Type="http://schemas.openxmlformats.org/officeDocument/2006/relationships/tags" Target="../tags/tag80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5.xml"/><Relationship Id="rId4" Type="http://schemas.openxmlformats.org/officeDocument/2006/relationships/tags" Target="../tags/tag11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1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40.xml"/><Relationship Id="rId4" Type="http://schemas.openxmlformats.org/officeDocument/2006/relationships/tags" Target="../tags/tag13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45.xml"/><Relationship Id="rId4" Type="http://schemas.openxmlformats.org/officeDocument/2006/relationships/tags" Target="../tags/tag14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9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16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18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86.xml"/><Relationship Id="rId4" Type="http://schemas.openxmlformats.org/officeDocument/2006/relationships/tags" Target="../tags/tag18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97.xml"/><Relationship Id="rId4" Type="http://schemas.openxmlformats.org/officeDocument/2006/relationships/tags" Target="../tags/tag19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02.xml"/><Relationship Id="rId4" Type="http://schemas.openxmlformats.org/officeDocument/2006/relationships/tags" Target="../tags/tag20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07.xml"/><Relationship Id="rId4" Type="http://schemas.openxmlformats.org/officeDocument/2006/relationships/tags" Target="../tags/tag20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9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2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4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39.xml"/><Relationship Id="rId4" Type="http://schemas.openxmlformats.org/officeDocument/2006/relationships/tags" Target="../tags/tag238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4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259.xml"/><Relationship Id="rId4" Type="http://schemas.openxmlformats.org/officeDocument/2006/relationships/tags" Target="../tags/tag25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264.xml"/><Relationship Id="rId4" Type="http://schemas.openxmlformats.org/officeDocument/2006/relationships/tags" Target="../tags/tag26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9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28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4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01.xml"/><Relationship Id="rId4" Type="http://schemas.openxmlformats.org/officeDocument/2006/relationships/tags" Target="../tags/tag30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0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10.xml"/><Relationship Id="rId4" Type="http://schemas.openxmlformats.org/officeDocument/2006/relationships/tags" Target="../tags/tag309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21.xml"/><Relationship Id="rId4" Type="http://schemas.openxmlformats.org/officeDocument/2006/relationships/tags" Target="../tags/tag32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9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349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4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63.xml"/><Relationship Id="rId4" Type="http://schemas.openxmlformats.org/officeDocument/2006/relationships/tags" Target="../tags/tag36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36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72.xml"/><Relationship Id="rId4" Type="http://schemas.openxmlformats.org/officeDocument/2006/relationships/tags" Target="../tags/tag37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383.xml"/><Relationship Id="rId4" Type="http://schemas.openxmlformats.org/officeDocument/2006/relationships/tags" Target="../tags/tag38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388.xml"/><Relationship Id="rId4" Type="http://schemas.openxmlformats.org/officeDocument/2006/relationships/tags" Target="../tags/tag38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" Type="http://schemas.openxmlformats.org/officeDocument/2006/relationships/tags" Target="../tags/tag389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393.xml"/><Relationship Id="rId4" Type="http://schemas.openxmlformats.org/officeDocument/2006/relationships/tags" Target="../tags/tag39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396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tags" Target="../tags/tag407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9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" Type="http://schemas.openxmlformats.org/officeDocument/2006/relationships/tags" Target="../tags/tag408.xml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41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4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417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25.xml"/><Relationship Id="rId4" Type="http://schemas.openxmlformats.org/officeDocument/2006/relationships/tags" Target="../tags/tag42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42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34.xml"/><Relationship Id="rId4" Type="http://schemas.openxmlformats.org/officeDocument/2006/relationships/tags" Target="../tags/tag43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445.xml"/><Relationship Id="rId4" Type="http://schemas.openxmlformats.org/officeDocument/2006/relationships/tags" Target="../tags/tag44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450.xml"/><Relationship Id="rId4" Type="http://schemas.openxmlformats.org/officeDocument/2006/relationships/tags" Target="../tags/tag449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455.xml"/><Relationship Id="rId4" Type="http://schemas.openxmlformats.org/officeDocument/2006/relationships/tags" Target="../tags/tag45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458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tags" Target="../tags/tag469.xml"/><Relationship Id="rId3" Type="http://schemas.openxmlformats.org/officeDocument/2006/relationships/tags" Target="../tags/tag464.xml"/><Relationship Id="rId7" Type="http://schemas.openxmlformats.org/officeDocument/2006/relationships/tags" Target="../tags/tag468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9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47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4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6" Type="http://schemas.openxmlformats.org/officeDocument/2006/relationships/tags" Target="../tags/tag482.xml"/><Relationship Id="rId5" Type="http://schemas.openxmlformats.org/officeDocument/2006/relationships/tags" Target="../tags/tag481.xml"/><Relationship Id="rId4" Type="http://schemas.openxmlformats.org/officeDocument/2006/relationships/tags" Target="../tags/tag480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6" Type="http://schemas.openxmlformats.org/officeDocument/2006/relationships/slideMaster" Target="../slideMasters/slideMaster9.xml"/><Relationship Id="rId5" Type="http://schemas.openxmlformats.org/officeDocument/2006/relationships/tags" Target="../tags/tag487.xml"/><Relationship Id="rId4" Type="http://schemas.openxmlformats.org/officeDocument/2006/relationships/tags" Target="../tags/tag48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tags" Target="../tags/tag497.xml"/><Relationship Id="rId18" Type="http://schemas.openxmlformats.org/officeDocument/2006/relationships/tags" Target="../tags/tag502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17" Type="http://schemas.openxmlformats.org/officeDocument/2006/relationships/tags" Target="../tags/tag501.xml"/><Relationship Id="rId2" Type="http://schemas.openxmlformats.org/officeDocument/2006/relationships/slideLayout" Target="../slideLayouts/slideLayout103.xml"/><Relationship Id="rId16" Type="http://schemas.openxmlformats.org/officeDocument/2006/relationships/tags" Target="../tags/tag500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tags" Target="../tags/tag499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tags" Target="../tags/tag49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tags" Target="../tags/tag559.xml"/><Relationship Id="rId18" Type="http://schemas.openxmlformats.org/officeDocument/2006/relationships/tags" Target="../tags/tag564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17" Type="http://schemas.openxmlformats.org/officeDocument/2006/relationships/tags" Target="../tags/tag563.xml"/><Relationship Id="rId2" Type="http://schemas.openxmlformats.org/officeDocument/2006/relationships/slideLayout" Target="../slideLayouts/slideLayout114.xml"/><Relationship Id="rId16" Type="http://schemas.openxmlformats.org/officeDocument/2006/relationships/tags" Target="../tags/tag562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tags" Target="../tags/tag561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tags" Target="../tags/tag56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tags" Target="../tags/tag621.xml"/><Relationship Id="rId18" Type="http://schemas.openxmlformats.org/officeDocument/2006/relationships/tags" Target="../tags/tag626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17" Type="http://schemas.openxmlformats.org/officeDocument/2006/relationships/tags" Target="../tags/tag625.xml"/><Relationship Id="rId2" Type="http://schemas.openxmlformats.org/officeDocument/2006/relationships/slideLayout" Target="../slideLayouts/slideLayout125.xml"/><Relationship Id="rId16" Type="http://schemas.openxmlformats.org/officeDocument/2006/relationships/tags" Target="../tags/tag624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tags" Target="../tags/tag623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tags" Target="../tags/tag62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tags" Target="../tags/tag683.xml"/><Relationship Id="rId18" Type="http://schemas.openxmlformats.org/officeDocument/2006/relationships/tags" Target="../tags/tag688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17" Type="http://schemas.openxmlformats.org/officeDocument/2006/relationships/tags" Target="../tags/tag687.xml"/><Relationship Id="rId2" Type="http://schemas.openxmlformats.org/officeDocument/2006/relationships/slideLayout" Target="../slideLayouts/slideLayout136.xml"/><Relationship Id="rId16" Type="http://schemas.openxmlformats.org/officeDocument/2006/relationships/tags" Target="../tags/tag68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tags" Target="../tags/tag685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tags" Target="../tags/tag68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tags" Target="../tags/tag745.xml"/><Relationship Id="rId18" Type="http://schemas.openxmlformats.org/officeDocument/2006/relationships/tags" Target="../tags/tag750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17" Type="http://schemas.openxmlformats.org/officeDocument/2006/relationships/tags" Target="../tags/tag749.xml"/><Relationship Id="rId2" Type="http://schemas.openxmlformats.org/officeDocument/2006/relationships/slideLayout" Target="../slideLayouts/slideLayout147.xml"/><Relationship Id="rId16" Type="http://schemas.openxmlformats.org/officeDocument/2006/relationships/tags" Target="../tags/tag748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tags" Target="../tags/tag747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ags" Target="../tags/tag74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7" Type="http://schemas.openxmlformats.org/officeDocument/2006/relationships/tags" Target="../tags/tag67.xml"/><Relationship Id="rId2" Type="http://schemas.openxmlformats.org/officeDocument/2006/relationships/slideLayout" Target="../slideLayouts/slideLayout26.xml"/><Relationship Id="rId16" Type="http://schemas.openxmlformats.org/officeDocument/2006/relationships/tags" Target="../tags/tag6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ags" Target="../tags/tag65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ags" Target="../tags/tag6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17" Type="http://schemas.openxmlformats.org/officeDocument/2006/relationships/tags" Target="../tags/tag129.xml"/><Relationship Id="rId2" Type="http://schemas.openxmlformats.org/officeDocument/2006/relationships/slideLayout" Target="../slideLayouts/slideLayout37.xml"/><Relationship Id="rId16" Type="http://schemas.openxmlformats.org/officeDocument/2006/relationships/tags" Target="../tags/tag128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tags" Target="../tags/tag127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ags" Target="../tags/tag1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ags" Target="../tags/tag187.xml"/><Relationship Id="rId18" Type="http://schemas.openxmlformats.org/officeDocument/2006/relationships/tags" Target="../tags/tag192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17" Type="http://schemas.openxmlformats.org/officeDocument/2006/relationships/tags" Target="../tags/tag191.xml"/><Relationship Id="rId2" Type="http://schemas.openxmlformats.org/officeDocument/2006/relationships/slideLayout" Target="../slideLayouts/slideLayout48.xml"/><Relationship Id="rId16" Type="http://schemas.openxmlformats.org/officeDocument/2006/relationships/tags" Target="../tags/tag190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ags" Target="../tags/tag189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ags" Target="../tags/tag18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ags" Target="../tags/tag249.xml"/><Relationship Id="rId18" Type="http://schemas.openxmlformats.org/officeDocument/2006/relationships/tags" Target="../tags/tag254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17" Type="http://schemas.openxmlformats.org/officeDocument/2006/relationships/tags" Target="../tags/tag253.xml"/><Relationship Id="rId2" Type="http://schemas.openxmlformats.org/officeDocument/2006/relationships/slideLayout" Target="../slideLayouts/slideLayout59.xml"/><Relationship Id="rId16" Type="http://schemas.openxmlformats.org/officeDocument/2006/relationships/tags" Target="../tags/tag252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tags" Target="../tags/tag251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tags" Target="../tags/tag2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ags" Target="../tags/tag311.xml"/><Relationship Id="rId18" Type="http://schemas.openxmlformats.org/officeDocument/2006/relationships/tags" Target="../tags/tag31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17" Type="http://schemas.openxmlformats.org/officeDocument/2006/relationships/tags" Target="../tags/tag315.xml"/><Relationship Id="rId2" Type="http://schemas.openxmlformats.org/officeDocument/2006/relationships/slideLayout" Target="../slideLayouts/slideLayout70.xml"/><Relationship Id="rId16" Type="http://schemas.openxmlformats.org/officeDocument/2006/relationships/tags" Target="../tags/tag31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ags" Target="../tags/tag31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tags" Target="../tags/tag31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ags" Target="../tags/tag373.xml"/><Relationship Id="rId18" Type="http://schemas.openxmlformats.org/officeDocument/2006/relationships/tags" Target="../tags/tag378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17" Type="http://schemas.openxmlformats.org/officeDocument/2006/relationships/tags" Target="../tags/tag377.xml"/><Relationship Id="rId2" Type="http://schemas.openxmlformats.org/officeDocument/2006/relationships/slideLayout" Target="../slideLayouts/slideLayout81.xml"/><Relationship Id="rId16" Type="http://schemas.openxmlformats.org/officeDocument/2006/relationships/tags" Target="../tags/tag376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tags" Target="../tags/tag375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ags" Target="../tags/tag37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tags" Target="../tags/tag435.xml"/><Relationship Id="rId18" Type="http://schemas.openxmlformats.org/officeDocument/2006/relationships/tags" Target="../tags/tag440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17" Type="http://schemas.openxmlformats.org/officeDocument/2006/relationships/tags" Target="../tags/tag439.xml"/><Relationship Id="rId2" Type="http://schemas.openxmlformats.org/officeDocument/2006/relationships/slideLayout" Target="../slideLayouts/slideLayout92.xml"/><Relationship Id="rId16" Type="http://schemas.openxmlformats.org/officeDocument/2006/relationships/tags" Target="../tags/tag438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tags" Target="../tags/tag437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ags" Target="../tags/tag4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1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8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82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1.xml"/><Relationship Id="rId1" Type="http://schemas.openxmlformats.org/officeDocument/2006/relationships/tags" Target="../tags/tag82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8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82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9.xml"/><Relationship Id="rId1" Type="http://schemas.openxmlformats.org/officeDocument/2006/relationships/tags" Target="../tags/tag82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826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4.xml"/><Relationship Id="rId1" Type="http://schemas.openxmlformats.org/officeDocument/2006/relationships/tags" Target="../tags/tag82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25.xml"/><Relationship Id="rId1" Type="http://schemas.openxmlformats.org/officeDocument/2006/relationships/tags" Target="../tags/tag8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36.xml"/><Relationship Id="rId1" Type="http://schemas.openxmlformats.org/officeDocument/2006/relationships/tags" Target="../tags/tag829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32.xml"/><Relationship Id="rId1" Type="http://schemas.openxmlformats.org/officeDocument/2006/relationships/tags" Target="../tags/tag831.xml"/><Relationship Id="rId4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34.xml"/><Relationship Id="rId1" Type="http://schemas.openxmlformats.org/officeDocument/2006/relationships/tags" Target="../tags/tag833.xml"/><Relationship Id="rId4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837.xml"/><Relationship Id="rId2" Type="http://schemas.openxmlformats.org/officeDocument/2006/relationships/tags" Target="../tags/tag836.xml"/><Relationship Id="rId1" Type="http://schemas.openxmlformats.org/officeDocument/2006/relationships/tags" Target="../tags/tag835.xml"/><Relationship Id="rId6" Type="http://schemas.openxmlformats.org/officeDocument/2006/relationships/slideLayout" Target="../slideLayouts/slideLayout147.xml"/><Relationship Id="rId5" Type="http://schemas.openxmlformats.org/officeDocument/2006/relationships/tags" Target="../tags/tag839.xml"/><Relationship Id="rId4" Type="http://schemas.openxmlformats.org/officeDocument/2006/relationships/tags" Target="../tags/tag83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11.xml"/><Relationship Id="rId1" Type="http://schemas.openxmlformats.org/officeDocument/2006/relationships/tags" Target="../tags/tag810.xml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3.xml"/><Relationship Id="rId1" Type="http://schemas.openxmlformats.org/officeDocument/2006/relationships/tags" Target="../tags/tag812.xml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15.xml"/><Relationship Id="rId1" Type="http://schemas.openxmlformats.org/officeDocument/2006/relationships/tags" Target="../tags/tag814.xml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2570" y="680085"/>
            <a:ext cx="11707495" cy="5502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2570" y="971550"/>
            <a:ext cx="8876030" cy="28511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 fontAlgn="auto">
              <a:lnSpc>
                <a:spcPct val="130000"/>
              </a:lnSpc>
            </a:pPr>
            <a:r>
              <a:rPr lang="en-US" altLang="zh-CN" sz="42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Prosody and Function Words Cue the Acquisition of Word Meanings in 18-Month-Old Infants</a:t>
            </a:r>
            <a:endParaRPr lang="en-US" altLang="zh-CN" sz="4000" b="1" dirty="0">
              <a:latin typeface="黑体" panose="02010609060101010101" charset="-122"/>
              <a:ea typeface="黑体" panose="0201060906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  <a:spcBef>
                <a:spcPts val="600"/>
              </a:spcBef>
            </a:pPr>
            <a:endParaRPr lang="en-US" altLang="zh-CN" sz="24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89865" y="4331335"/>
            <a:ext cx="11708130" cy="8223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auto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Group Member (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no particular order) : Jieping Duan (029), Runqi Qian (030)</a:t>
            </a:r>
          </a:p>
          <a:p>
            <a:pPr indent="0" algn="ctr" fontAlgn="auto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      Mingjie Du (031), Tingting Yang (033) </a:t>
            </a:r>
            <a:endParaRPr lang="en-US" altLang="zh-CN" sz="20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6710" y="5420995"/>
            <a:ext cx="114998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altLang="zh-CN" sz="2000" b="0" i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Alex de Carvalho, Angela Xiaoxue He, Jeffrey Lidz &amp; Anne Christophe. (2019). Prosody and Function Words Cue the Acquisition of Word Meanings in 18-Month-Old Infants. </a:t>
            </a:r>
            <a:r>
              <a:rPr lang="en-US" altLang="zh-CN" sz="2000" b="0" i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Psychological Science, 30</a:t>
            </a:r>
            <a:r>
              <a:rPr lang="en-US" altLang="zh-CN" sz="2000" b="0" i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(3), 319</a:t>
            </a:r>
            <a:r>
              <a:rPr lang="en-US" altLang="zh-CN" sz="2000" b="0" i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-</a:t>
            </a:r>
            <a:r>
              <a:rPr lang="en-US" altLang="zh-CN" sz="2000" b="0" i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332.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390" y="680085"/>
            <a:ext cx="2733675" cy="3549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5255" y="22606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思源宋体 CN Light" pitchFamily="18" charset="-122"/>
              </a:rPr>
              <a:t>Experimental Design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4175" t="2716"/>
          <a:stretch>
            <a:fillRect/>
          </a:stretch>
        </p:blipFill>
        <p:spPr>
          <a:xfrm>
            <a:off x="135255" y="1056005"/>
            <a:ext cx="8208010" cy="5737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55940" y="1918335"/>
            <a:ext cx="38481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[Look]! [The little one] [is doripe]! [Do you see]? [The little one] [is doripe]!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55940" y="4615815"/>
            <a:ext cx="3847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[Look at the little bamoule]!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[Do you see the little bamoule]?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43255" y="1592580"/>
            <a:ext cx="10515600" cy="2417445"/>
          </a:xfrm>
        </p:spPr>
        <p:txBody>
          <a:bodyPr/>
          <a:lstStyle/>
          <a:p>
            <a:pPr algn="ctr"/>
            <a:r>
              <a:rPr lang="en-US" altLang="zh-CN" sz="6600" dirty="0">
                <a:latin typeface="Times New Roman" panose="02020603050405020304" charset="0"/>
                <a:ea typeface="Tahoma" panose="020B0604030504040204" pitchFamily="34" charset="0"/>
                <a:cs typeface="Times New Roman" panose="02020603050405020304" charset="0"/>
              </a:rPr>
              <a:t> </a:t>
            </a:r>
            <a:endParaRPr lang="en-US" altLang="zh-CN" sz="6600" dirty="0">
              <a:solidFill>
                <a:prstClr val="black"/>
              </a:solidFill>
              <a:latin typeface="Times New Roman" panose="02020603050405020304" charset="0"/>
              <a:ea typeface="Tahoma" panose="020B0604030504040204" pitchFamily="3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25730"/>
            <a:ext cx="2487930" cy="829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uFillTx/>
                <a:latin typeface="Times New Roman" panose="02020603050405020304" charset="0"/>
              </a:rPr>
              <a:t>Part 3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198880" y="903605"/>
            <a:ext cx="10059670" cy="25812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Reproduction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1908810"/>
            <a:ext cx="6687820" cy="9144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Inferential Statistics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76248" y="1238911"/>
            <a:ext cx="11042461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ea typeface="微软雅黑" panose="020B0503020204020204" charset="-122"/>
                <a:sym typeface="+mn-ea"/>
              </a:rPr>
              <a:t>O</a:t>
            </a:r>
            <a:r>
              <a:rPr lang="en-US" altLang="zh-CN" sz="28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sym typeface="+mn-ea"/>
              </a:rPr>
              <a:t>riginal</a:t>
            </a:r>
            <a:r>
              <a:rPr lang="en-US" altLang="zh-CN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sym typeface="+mn-ea"/>
              </a:rPr>
              <a:t> Research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880" y="2224405"/>
            <a:ext cx="6687820" cy="21793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b="58352"/>
          <a:stretch>
            <a:fillRect/>
          </a:stretch>
        </p:blipFill>
        <p:spPr>
          <a:xfrm>
            <a:off x="3092450" y="2995930"/>
            <a:ext cx="6687820" cy="2795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58768" b="1674"/>
          <a:stretch>
            <a:fillRect/>
          </a:stretch>
        </p:blipFill>
        <p:spPr>
          <a:xfrm>
            <a:off x="4721225" y="3783965"/>
            <a:ext cx="6687185" cy="2655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Inferential Statistics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76248" y="1238911"/>
            <a:ext cx="11042461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Reproduction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979930"/>
            <a:ext cx="5852160" cy="350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2123440"/>
            <a:ext cx="5852160" cy="2453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520" y="2921635"/>
            <a:ext cx="6103620" cy="2148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180" y="4197350"/>
            <a:ext cx="5996940" cy="1882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Inferential Statistics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-Experiment 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7511" y="1238911"/>
            <a:ext cx="3431443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ea typeface="微软雅黑" panose="020B0503020204020204" charset="-122"/>
              </a:rPr>
              <a:t>O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riginal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54065" y="1238885"/>
            <a:ext cx="309562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ea typeface="微软雅黑" panose="020B0503020204020204" charset="-122"/>
                <a:sym typeface="+mn-ea"/>
              </a:rPr>
              <a:t>Reproduction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r="892" b="1284"/>
          <a:stretch>
            <a:fillRect/>
          </a:stretch>
        </p:blipFill>
        <p:spPr>
          <a:xfrm>
            <a:off x="632460" y="1962150"/>
            <a:ext cx="4657725" cy="4492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r="486" b="1284"/>
          <a:stretch>
            <a:fillRect/>
          </a:stretch>
        </p:blipFill>
        <p:spPr>
          <a:xfrm>
            <a:off x="6015990" y="1962150"/>
            <a:ext cx="4676775" cy="4492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7569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Inferential Statistics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-Experiment 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7511" y="819811"/>
            <a:ext cx="3431443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ea typeface="微软雅黑" panose="020B0503020204020204" charset="-122"/>
              </a:rPr>
              <a:t>O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riginal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54065" y="819785"/>
            <a:ext cx="317055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ea typeface="微软雅黑" panose="020B0503020204020204" charset="-122"/>
                <a:sym typeface="+mn-ea"/>
              </a:rPr>
              <a:t>Reproduction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65430" y="2189480"/>
            <a:ext cx="5273040" cy="2270760"/>
            <a:chOff x="418" y="3898"/>
            <a:chExt cx="8304" cy="357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" y="3898"/>
              <a:ext cx="8304" cy="357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92" y="6394"/>
              <a:ext cx="4978" cy="2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65430" y="4924425"/>
            <a:ext cx="5271770" cy="878840"/>
            <a:chOff x="418" y="7755"/>
            <a:chExt cx="8302" cy="138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" y="7755"/>
              <a:ext cx="8303" cy="135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492" y="8777"/>
              <a:ext cx="1886" cy="3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760" y="1541780"/>
            <a:ext cx="5226050" cy="152209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5953760" y="3185160"/>
            <a:ext cx="5273040" cy="2446020"/>
            <a:chOff x="9376" y="5286"/>
            <a:chExt cx="8304" cy="385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6" y="5286"/>
              <a:ext cx="8304" cy="3853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9392" y="7555"/>
              <a:ext cx="8054" cy="3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53760" y="5753100"/>
            <a:ext cx="5271770" cy="801370"/>
            <a:chOff x="9376" y="9060"/>
            <a:chExt cx="8302" cy="1262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6" y="9060"/>
              <a:ext cx="8303" cy="1236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9422" y="10014"/>
              <a:ext cx="1750" cy="3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Inferential Statistics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-Experiment 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7511" y="1238911"/>
            <a:ext cx="3431443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ea typeface="微软雅黑" panose="020B0503020204020204" charset="-122"/>
              </a:rPr>
              <a:t>O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riginal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54065" y="1238885"/>
            <a:ext cx="313309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ea typeface="微软雅黑" panose="020B0503020204020204" charset="-122"/>
                <a:sym typeface="+mn-ea"/>
              </a:rPr>
              <a:t>Reproduction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851" b="1493"/>
          <a:stretch>
            <a:fillRect/>
          </a:stretch>
        </p:blipFill>
        <p:spPr>
          <a:xfrm>
            <a:off x="640715" y="1962150"/>
            <a:ext cx="4659630" cy="4483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b="1507"/>
          <a:stretch>
            <a:fillRect/>
          </a:stretch>
        </p:blipFill>
        <p:spPr>
          <a:xfrm>
            <a:off x="5977255" y="1962150"/>
            <a:ext cx="46990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7569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Inferential Statistics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-Experiment 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7511" y="819811"/>
            <a:ext cx="3431443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ea typeface="微软雅黑" panose="020B0503020204020204" charset="-122"/>
              </a:rPr>
              <a:t>O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riginal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54065" y="819785"/>
            <a:ext cx="378396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ea typeface="微软雅黑" panose="020B0503020204020204" charset="-122"/>
                <a:sym typeface="+mn-ea"/>
              </a:rPr>
              <a:t>Reproduction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5430" y="1824990"/>
            <a:ext cx="5271770" cy="2258060"/>
            <a:chOff x="418" y="2874"/>
            <a:chExt cx="8302" cy="355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" y="2874"/>
              <a:ext cx="8303" cy="355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07" y="5368"/>
              <a:ext cx="4978" cy="3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5430" y="4134485"/>
            <a:ext cx="5271770" cy="797560"/>
            <a:chOff x="418" y="6511"/>
            <a:chExt cx="8302" cy="125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" y="6511"/>
              <a:ext cx="8303" cy="116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462" y="7405"/>
              <a:ext cx="1901" cy="3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920" y="1508125"/>
            <a:ext cx="5226050" cy="151765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954395" y="3117215"/>
            <a:ext cx="5271770" cy="2424430"/>
            <a:chOff x="9377" y="4909"/>
            <a:chExt cx="8302" cy="381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1" y="4909"/>
              <a:ext cx="8288" cy="3819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9377" y="7133"/>
              <a:ext cx="8175" cy="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63920" y="5633720"/>
            <a:ext cx="5261610" cy="820420"/>
            <a:chOff x="9392" y="8872"/>
            <a:chExt cx="8286" cy="129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2" y="8872"/>
              <a:ext cx="8287" cy="1248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9392" y="9848"/>
              <a:ext cx="1870" cy="3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80" y="903605"/>
            <a:ext cx="10059670" cy="2581275"/>
          </a:xfrm>
        </p:spPr>
        <p:txBody>
          <a:bodyPr/>
          <a:lstStyle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Novel Analytical Approach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125730"/>
            <a:ext cx="2487930" cy="829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uFillTx/>
                <a:latin typeface="Times New Roman" panose="02020603050405020304" charset="0"/>
              </a:rPr>
              <a:t>Part 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8745" y="958850"/>
            <a:ext cx="11251565" cy="584835"/>
          </a:xfrm>
        </p:spPr>
        <p:txBody>
          <a:bodyPr>
            <a:normAutofit fontScale="90000"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Load Package </a:t>
            </a:r>
            <a:r>
              <a:rPr lang="en-US" altLang="zh-CN">
                <a:latin typeface="Times New Roman" panose="02020603050405020304" charset="0"/>
                <a:sym typeface="+mn-ea"/>
              </a:rPr>
              <a:t>and 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Setting Working Directory  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285" y="2148205"/>
            <a:ext cx="5853430" cy="25615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745" y="104140"/>
            <a:ext cx="10007600" cy="802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Preliminary Preparations</a:t>
            </a:r>
            <a:r>
              <a:rPr lang="zh-CN" altLang="en-US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56161"/>
              </p:ext>
            </p:extLst>
          </p:nvPr>
        </p:nvGraphicFramePr>
        <p:xfrm>
          <a:off x="1401445" y="1631315"/>
          <a:ext cx="8890635" cy="4282250"/>
        </p:xfrm>
        <a:graphic>
          <a:graphicData uri="http://schemas.openxmlformats.org/drawingml/2006/table">
            <a:tbl>
              <a:tblPr/>
              <a:tblGrid>
                <a:gridCol w="1835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78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Leader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Runqi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Qian</a:t>
                      </a:r>
                      <a:endParaRPr lang="zh-CN" altLang="en-US" sz="20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Group Member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Jieping Duan, Mingjie Du, Tingting Yang</a:t>
                      </a:r>
                      <a:endParaRPr lang="en-US" altLang="zh-CN" sz="20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80">
                <a:tc gridSpan="4"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>
                          <a:latin typeface="Times New Roman" panose="02020603050405020304"/>
                          <a:ea typeface="微软雅黑" panose="020B0503020204020204" charset="-122"/>
                          <a:sym typeface="+mn-ea"/>
                        </a:rPr>
                        <a:t>Division of labor</a:t>
                      </a:r>
                      <a:endParaRPr lang="zh-CN" altLang="en-US" sz="20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761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Data Analysis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Runqi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Qian       30%, </a:t>
                      </a: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Jieping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err="1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Duan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   20%, </a:t>
                      </a: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Mingjie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Du       25%, </a:t>
                      </a:r>
                      <a:r>
                        <a:rPr lang="en-US" altLang="zh-CN" sz="2000" dirty="0" err="1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Tingting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Yang </a:t>
                      </a:r>
                      <a:r>
                        <a:rPr lang="en-US" altLang="zh-CN" sz="2000" baseline="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 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25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%</a:t>
                      </a:r>
                      <a:endParaRPr lang="en-US" altLang="zh-CN" sz="20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dirty="0">
                          <a:latin typeface="Times New Roman" panose="02020603050405020304"/>
                          <a:ea typeface="宋体" panose="02010600030101010101" pitchFamily="2" charset="-122"/>
                        </a:rPr>
                        <a:t>PPT </a:t>
                      </a:r>
                      <a:r>
                        <a:rPr lang="en-US" altLang="zh-CN" sz="2000" dirty="0">
                          <a:latin typeface="Times New Roman" panose="02020603050405020304"/>
                          <a:ea typeface="宋体" panose="02010600030101010101" pitchFamily="2" charset="-122"/>
                        </a:rPr>
                        <a:t>Make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Runqi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Qian     15%, </a:t>
                      </a:r>
                      <a:r>
                        <a:rPr lang="en-US" altLang="zh-CN" sz="2000" dirty="0" err="1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Jieping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err="1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Duan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  55%, </a:t>
                      </a: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Mingjie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Du      5%, </a:t>
                      </a: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Tingting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Yang  25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%</a:t>
                      </a:r>
                      <a:endParaRPr lang="en-US" sz="20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39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Text Report Production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Runqi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Qian       25%, </a:t>
                      </a: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Jieping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err="1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Duan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   25%, </a:t>
                      </a: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Mingjie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Du       25%, </a:t>
                      </a: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Tingting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Yang  25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%</a:t>
                      </a:r>
                      <a:endParaRPr lang="en-US" sz="20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2000" dirty="0">
                          <a:latin typeface="Times New Roman" panose="02020603050405020304"/>
                          <a:ea typeface="宋体" panose="02010600030101010101" pitchFamily="2" charset="-122"/>
                        </a:rPr>
                        <a:t>PPT </a:t>
                      </a:r>
                      <a:r>
                        <a:rPr lang="en-US" altLang="zh-CN" sz="2000" dirty="0">
                          <a:latin typeface="Times New Roman" panose="02020603050405020304"/>
                          <a:ea typeface="宋体" panose="02010600030101010101" pitchFamily="2" charset="-122"/>
                        </a:rPr>
                        <a:t>Presentation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dirty="0" err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Runqi</a:t>
                      </a:r>
                      <a:r>
                        <a:rPr lang="en-US" altLang="zh-CN" sz="2000" dirty="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Qian</a:t>
                      </a:r>
                      <a:endParaRPr lang="zh-CN" altLang="en-US" sz="20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32435" y="220345"/>
            <a:ext cx="55079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800" dirty="0">
                <a:latin typeface="Times New Roman" panose="02020603050405020304"/>
                <a:ea typeface="微软雅黑" panose="020B0503020204020204" charset="-122"/>
                <a:sym typeface="+mn-ea"/>
              </a:rPr>
              <a:t>Division of labor</a:t>
            </a:r>
            <a:endParaRPr lang="en-US" altLang="zh-CN" sz="4800" dirty="0">
              <a:solidFill>
                <a:schemeClr val="tx1"/>
              </a:solidFill>
              <a:latin typeface="Times New Roman" panose="02020603050405020304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35" y="133350"/>
            <a:ext cx="12190730" cy="716280"/>
          </a:xfrm>
        </p:spPr>
        <p:txBody>
          <a:bodyPr>
            <a:normAutofit fontScale="90000"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zh-CN" sz="3100">
                <a:latin typeface="Times New Roman" panose="02020603050405020304" charset="0"/>
                <a:sym typeface="+mn-ea"/>
              </a:rPr>
              <a:t>Experiment</a:t>
            </a:r>
            <a:r>
              <a:rPr lang="en-US" altLang="zh-CN" sz="3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 1</a:t>
            </a:r>
            <a:r>
              <a:rPr lang="zh-CN" altLang="en-US" sz="3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：</a:t>
            </a:r>
            <a:r>
              <a:rPr lang="en-US" altLang="zh-CN" sz="278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Data import, preprocessing, and exploratory analysis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880" y="1292225"/>
            <a:ext cx="5285105" cy="4749165"/>
          </a:xfrm>
          <a:prstGeom prst="rect">
            <a:avLst/>
          </a:prstGeom>
        </p:spPr>
      </p:pic>
      <p:pic>
        <p:nvPicPr>
          <p:cNvPr id="10" name="图片 9" descr="Rplot(data_exp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93" y="935990"/>
            <a:ext cx="5226905" cy="2880000"/>
          </a:xfrm>
          <a:prstGeom prst="rect">
            <a:avLst/>
          </a:prstGeom>
        </p:spPr>
      </p:pic>
      <p:pic>
        <p:nvPicPr>
          <p:cNvPr id="11" name="图片 10" descr="Q-Q plot(data_exp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193" y="3848100"/>
            <a:ext cx="5226103" cy="288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35" y="176530"/>
            <a:ext cx="12191365" cy="835660"/>
          </a:xfrm>
        </p:spPr>
        <p:txBody>
          <a:bodyPr>
            <a:no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charset="0"/>
                <a:sym typeface="+mn-ea"/>
              </a:rPr>
              <a:t>Experiment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 1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：</a:t>
            </a:r>
            <a:r>
              <a:rPr lang="en-US" altLang="zh-CN" sz="25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Data logarithmic conversion </a:t>
            </a:r>
            <a:r>
              <a:rPr lang="en-US" altLang="zh-CN" sz="2500">
                <a:latin typeface="Times New Roman" panose="02020603050405020304" charset="0"/>
                <a:sym typeface="+mn-ea"/>
              </a:rPr>
              <a:t>and</a:t>
            </a:r>
            <a:r>
              <a:rPr lang="en-US" altLang="zh-CN" sz="25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 normality testing</a:t>
            </a:r>
          </a:p>
        </p:txBody>
      </p:sp>
      <p:pic>
        <p:nvPicPr>
          <p:cNvPr id="8" name="图片 7" descr="Q-Q plot（log_data_exp1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95" y="1614170"/>
            <a:ext cx="5441950" cy="2998470"/>
          </a:xfrm>
          <a:prstGeom prst="rect">
            <a:avLst/>
          </a:prstGeom>
        </p:spPr>
      </p:pic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415" y="1664018"/>
            <a:ext cx="6269355" cy="28987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3230" y="2075180"/>
            <a:ext cx="5315585" cy="2590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 descr="7b0a202020202262756c6c6574223a20227b5c2263617465676f727949645c223a5c225c222c5c2274656d706c61746549645c223a32303233313633377d220a7d0a"/>
          <p:cNvSpPr>
            <a:spLocks noGrp="1"/>
          </p:cNvSpPr>
          <p:nvPr>
            <p:ph type="title"/>
          </p:nvPr>
        </p:nvSpPr>
        <p:spPr>
          <a:xfrm>
            <a:off x="185420" y="824230"/>
            <a:ext cx="11391900" cy="716280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charset="0"/>
              <a:buChar char="l"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Linear Mixed-Effects Model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0350" y="190500"/>
            <a:ext cx="583565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Result——Experiment</a:t>
            </a:r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 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0350" y="6200775"/>
            <a:ext cx="5598160" cy="498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</a:rPr>
              <a:t>交互作用：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Cohen’s </a:t>
            </a:r>
            <a:r>
              <a:rPr lang="en-US" altLang="zh-CN" sz="2400" i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charset="0"/>
              </a:rPr>
              <a:t> = 0.944&gt;0.665</a:t>
            </a:r>
            <a:r>
              <a:rPr lang="en-US" altLang="zh-CN" sz="2400" baseline="-25000">
                <a:solidFill>
                  <a:schemeClr val="tx1"/>
                </a:solidFill>
                <a:uFillTx/>
                <a:latin typeface="Times New Roman" panose="02020603050405020304" charset="0"/>
              </a:rPr>
              <a:t>original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" y="1449070"/>
            <a:ext cx="5459095" cy="47517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290" y="1437005"/>
            <a:ext cx="5514975" cy="47637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1520" y="5488305"/>
            <a:ext cx="5056505" cy="2012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279130" y="5362575"/>
            <a:ext cx="744220" cy="25590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279130" y="5836920"/>
            <a:ext cx="744220" cy="25590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963410" y="3971925"/>
            <a:ext cx="4251960" cy="38354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18325" y="2436495"/>
            <a:ext cx="4251960" cy="38354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 descr="7b0a202020202262756c6c6574223a20227b5c2263617465676f727949645c223a5c225c222c5c2274656d706c61746549645c223a32303233313633377d220a7d0a"/>
          <p:cNvSpPr>
            <a:spLocks noGrp="1"/>
          </p:cNvSpPr>
          <p:nvPr>
            <p:ph type="title"/>
          </p:nvPr>
        </p:nvSpPr>
        <p:spPr>
          <a:xfrm>
            <a:off x="185420" y="824230"/>
            <a:ext cx="11391900" cy="716280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charset="0"/>
              <a:buChar char="l"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Check_Model(Model_1)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0350" y="190500"/>
            <a:ext cx="583565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Result——Experiment</a:t>
            </a:r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 1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1568" y="1490345"/>
            <a:ext cx="10328864" cy="5331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 descr="7b0a202020202262756c6c6574223a20227b5c2263617465676f727949645c223a5c225c222c5c2274656d706c61746549645c223a32303233313633377d220a7d0a"/>
          <p:cNvSpPr>
            <a:spLocks noGrp="1"/>
          </p:cNvSpPr>
          <p:nvPr>
            <p:ph type="title"/>
          </p:nvPr>
        </p:nvSpPr>
        <p:spPr>
          <a:xfrm>
            <a:off x="185420" y="824230"/>
            <a:ext cx="11391900" cy="716280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charset="0"/>
              <a:buChar char="l"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Data Visualization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0350" y="190500"/>
            <a:ext cx="583565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Result——Experiment</a:t>
            </a:r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 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1682115"/>
            <a:ext cx="6327140" cy="4269105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62445" y="680085"/>
            <a:ext cx="4964777" cy="5911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6720" y="3126740"/>
            <a:ext cx="1621155" cy="1492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35" y="133350"/>
            <a:ext cx="12190730" cy="716280"/>
          </a:xfrm>
        </p:spPr>
        <p:txBody>
          <a:bodyPr>
            <a:normAutofit fontScale="90000"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zh-CN" sz="3100">
                <a:latin typeface="Times New Roman" panose="02020603050405020304" charset="0"/>
                <a:sym typeface="+mn-ea"/>
              </a:rPr>
              <a:t>Experiment</a:t>
            </a:r>
            <a:r>
              <a:rPr lang="en-US" altLang="zh-CN" sz="3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 2</a:t>
            </a:r>
            <a:r>
              <a:rPr lang="zh-CN" altLang="en-US" sz="3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：</a:t>
            </a:r>
            <a:r>
              <a:rPr lang="en-US" altLang="zh-CN" sz="278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Data import, preprocessing, and exploratory analysis</a:t>
            </a:r>
          </a:p>
        </p:txBody>
      </p:sp>
      <p:pic>
        <p:nvPicPr>
          <p:cNvPr id="5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695" y="1283335"/>
            <a:ext cx="5319395" cy="4759325"/>
          </a:xfrm>
          <a:prstGeom prst="rect">
            <a:avLst/>
          </a:prstGeom>
        </p:spPr>
      </p:pic>
      <p:pic>
        <p:nvPicPr>
          <p:cNvPr id="6" name="图片 5" descr="Rplot(data_exp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875" y="968375"/>
            <a:ext cx="5226442" cy="2880000"/>
          </a:xfrm>
          <a:prstGeom prst="rect">
            <a:avLst/>
          </a:prstGeom>
        </p:spPr>
      </p:pic>
      <p:pic>
        <p:nvPicPr>
          <p:cNvPr id="7" name="图片 6" descr="Q-Q plot(data_exp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75" y="3848100"/>
            <a:ext cx="5226442" cy="288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35" y="176530"/>
            <a:ext cx="12191365" cy="835660"/>
          </a:xfrm>
        </p:spPr>
        <p:txBody>
          <a:bodyPr>
            <a:no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charset="0"/>
                <a:sym typeface="+mn-ea"/>
              </a:rPr>
              <a:t>Experiment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 2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：</a:t>
            </a:r>
            <a:r>
              <a:rPr lang="en-US" altLang="zh-CN" sz="25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Data logarithmic conversion </a:t>
            </a:r>
            <a:r>
              <a:rPr lang="en-US" altLang="zh-CN" sz="2500">
                <a:latin typeface="Times New Roman" panose="02020603050405020304" charset="0"/>
                <a:sym typeface="+mn-ea"/>
              </a:rPr>
              <a:t>and </a:t>
            </a:r>
            <a:r>
              <a:rPr lang="en-US" altLang="zh-CN" sz="25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normality testing</a:t>
            </a:r>
          </a:p>
        </p:txBody>
      </p:sp>
      <p:pic>
        <p:nvPicPr>
          <p:cNvPr id="11" name="图片 10" descr="Q-Q plot(log_data_exp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75" y="1669932"/>
            <a:ext cx="5442034" cy="2998800"/>
          </a:xfrm>
          <a:prstGeom prst="rect">
            <a:avLst/>
          </a:prstGeom>
        </p:spPr>
      </p:pic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900" y="1669932"/>
            <a:ext cx="6450805" cy="289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3230" y="2075180"/>
            <a:ext cx="5315585" cy="2590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 descr="7b0a202020202262756c6c6574223a20227b5c2263617465676f727949645c223a5c225c222c5c2274656d706c61746549645c223a32303233313633377d220a7d0a"/>
          <p:cNvSpPr>
            <a:spLocks noGrp="1"/>
          </p:cNvSpPr>
          <p:nvPr>
            <p:ph type="title"/>
          </p:nvPr>
        </p:nvSpPr>
        <p:spPr>
          <a:xfrm>
            <a:off x="185420" y="824230"/>
            <a:ext cx="11391900" cy="716280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charset="0"/>
              <a:buChar char="l"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Linear Mixed-Effects Model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0350" y="190500"/>
            <a:ext cx="583565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Result——Experiment</a:t>
            </a:r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 2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0350" y="6081395"/>
            <a:ext cx="5598160" cy="567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</a:rPr>
              <a:t>交互作用：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Cohen’s </a:t>
            </a:r>
            <a:r>
              <a:rPr lang="en-US" altLang="zh-CN" sz="2400" i="1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charset="0"/>
              </a:rPr>
              <a:t> = 0.929&gt;0.632</a:t>
            </a:r>
            <a:r>
              <a:rPr lang="en-US" altLang="zh-CN" sz="2400" baseline="-25000">
                <a:solidFill>
                  <a:schemeClr val="tx1"/>
                </a:solidFill>
                <a:uFillTx/>
                <a:latin typeface="Times New Roman" panose="02020603050405020304" charset="0"/>
              </a:rPr>
              <a:t>original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5420" y="1457960"/>
            <a:ext cx="5181600" cy="4513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r="16255"/>
          <a:stretch>
            <a:fillRect/>
          </a:stretch>
        </p:blipFill>
        <p:spPr>
          <a:xfrm>
            <a:off x="6618605" y="1299845"/>
            <a:ext cx="4740275" cy="46710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3250" y="5161280"/>
            <a:ext cx="4763770" cy="2012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65645" y="3716020"/>
            <a:ext cx="4251960" cy="38354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336915" y="5556885"/>
            <a:ext cx="744220" cy="25590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336915" y="5106670"/>
            <a:ext cx="744220" cy="25590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 descr="7b0a202020202262756c6c6574223a20227b5c2263617465676f727949645c223a5c225c222c5c2274656d706c61746549645c223a32303233313633377d220a7d0a"/>
          <p:cNvSpPr>
            <a:spLocks noGrp="1"/>
          </p:cNvSpPr>
          <p:nvPr>
            <p:ph type="title"/>
          </p:nvPr>
        </p:nvSpPr>
        <p:spPr>
          <a:xfrm>
            <a:off x="185420" y="824230"/>
            <a:ext cx="11391900" cy="716280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charset="0"/>
              <a:buChar char="l"/>
            </a:pPr>
            <a:r>
              <a:rPr lang="en-US" altLang="zh-CN" sz="2800">
                <a:latin typeface="Times New Roman" panose="02020603050405020304" charset="0"/>
                <a:sym typeface="+mn-ea"/>
              </a:rPr>
              <a:t>Check_Model(Model_2)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0350" y="190500"/>
            <a:ext cx="583565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Result——Experiment</a:t>
            </a:r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 2</a:t>
            </a:r>
          </a:p>
        </p:txBody>
      </p:sp>
      <p:pic>
        <p:nvPicPr>
          <p:cNvPr id="5" name="内容占位符 4" descr="check_model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1295" y="1490345"/>
            <a:ext cx="9249410" cy="5330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 descr="7b0a202020202262756c6c6574223a20227b5c2263617465676f727949645c223a5c225c222c5c2274656d706c61746549645c223a32303233313633377d220a7d0a"/>
          <p:cNvSpPr>
            <a:spLocks noGrp="1"/>
          </p:cNvSpPr>
          <p:nvPr>
            <p:ph type="title"/>
          </p:nvPr>
        </p:nvSpPr>
        <p:spPr>
          <a:xfrm>
            <a:off x="185420" y="824230"/>
            <a:ext cx="11391900" cy="716280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charset="0"/>
              <a:buChar char="l"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Data Visualization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0350" y="190500"/>
            <a:ext cx="583565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>
                <a:latin typeface="Times New Roman" panose="02020603050405020304" charset="0"/>
                <a:sym typeface="+mn-ea"/>
              </a:rPr>
              <a:t>Result——Experiment</a:t>
            </a:r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 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2202"/>
          <a:stretch>
            <a:fillRect/>
          </a:stretch>
        </p:blipFill>
        <p:spPr>
          <a:xfrm>
            <a:off x="150495" y="1751965"/>
            <a:ext cx="6292215" cy="4092575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/>
          <a:srcRect l="1385"/>
          <a:stretch>
            <a:fillRect/>
          </a:stretch>
        </p:blipFill>
        <p:spPr>
          <a:xfrm>
            <a:off x="6814185" y="647065"/>
            <a:ext cx="4772025" cy="59099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7045" y="2966085"/>
            <a:ext cx="1621155" cy="1492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2570" y="680085"/>
            <a:ext cx="11707495" cy="5502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0685" y="711835"/>
            <a:ext cx="335915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CONTENTS</a:t>
            </a:r>
          </a:p>
        </p:txBody>
      </p:sp>
      <p:sp>
        <p:nvSpPr>
          <p:cNvPr id="17" name="标题"/>
          <p:cNvSpPr txBox="1"/>
          <p:nvPr>
            <p:custDataLst>
              <p:tags r:id="rId1"/>
            </p:custDataLst>
          </p:nvPr>
        </p:nvSpPr>
        <p:spPr>
          <a:xfrm>
            <a:off x="3308985" y="1808480"/>
            <a:ext cx="7844790" cy="476631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/>
          <a:lstStyle/>
          <a:p>
            <a:pPr marL="457200" lvl="0" indent="-457200" algn="just" fontAlgn="auto"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4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Introduction</a:t>
            </a:r>
          </a:p>
          <a:p>
            <a:pPr marL="457200" lvl="0" indent="-457200" algn="just" fontAlgn="auto"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4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思源宋体 CN Light" pitchFamily="18" charset="-122"/>
              </a:rPr>
              <a:t> Methods</a:t>
            </a:r>
          </a:p>
          <a:p>
            <a:pPr marL="457200" lvl="0" indent="-457200" algn="just" fontAlgn="auto"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 Reproduction </a:t>
            </a:r>
            <a:endParaRPr lang="en-US" altLang="zh-CN" sz="400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charset="0"/>
            </a:endParaRPr>
          </a:p>
          <a:p>
            <a:pPr marL="457200" lvl="0" indent="-457200" algn="just" fontAlgn="auto"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  <a:sym typeface="+mn-ea"/>
              </a:rPr>
              <a:t> Novel Analytical Approach</a:t>
            </a:r>
            <a:endParaRPr lang="en-US" altLang="zh-CN" sz="4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思源宋体 CN Light" pitchFamily="18" charset="-122"/>
            </a:endParaRPr>
          </a:p>
          <a:p>
            <a:pPr marL="457200" lvl="0" indent="-457200" algn="just" fontAlgn="auto"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4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Discussion</a:t>
            </a:r>
          </a:p>
          <a:p>
            <a:pPr marL="457200" lvl="0" indent="-457200" algn="just" fontAlgn="auto"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en-US" altLang="zh-CN" sz="4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Conclusion</a:t>
            </a:r>
            <a:endParaRPr lang="en-US" altLang="zh-CN" sz="4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思源宋体 CN Light" pitchFamily="18" charset="-122"/>
            </a:endParaRPr>
          </a:p>
          <a:p>
            <a:pPr marL="457200" lvl="0" indent="-457200" algn="just" fontAlgn="auto"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endParaRPr lang="en-US" altLang="zh-CN" sz="40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思源宋体 CN Light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80" y="903605"/>
            <a:ext cx="10059670" cy="2581275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sym typeface="+mn-ea"/>
              </a:rPr>
              <a:t>Discussion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125730"/>
            <a:ext cx="2487930" cy="829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uFillTx/>
                <a:latin typeface="Times New Roman" panose="02020603050405020304" charset="0"/>
              </a:rPr>
              <a:t>Part 5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8595" y="70485"/>
            <a:ext cx="2870200" cy="132588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Discussion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2987760"/>
              </p:ext>
            </p:extLst>
          </p:nvPr>
        </p:nvGraphicFramePr>
        <p:xfrm>
          <a:off x="494665" y="2127250"/>
          <a:ext cx="5025805" cy="3252470"/>
        </p:xfrm>
        <a:graphic>
          <a:graphicData uri="http://schemas.openxmlformats.org/drawingml/2006/table">
            <a:tbl>
              <a:tblPr/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44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样本量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N*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统计量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( 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 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)</a:t>
                      </a:r>
                      <a:endParaRPr lang="en-US" altLang="zh-CN" sz="1600" i="1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效应量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( Cohen’s 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d 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显著性指标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( 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p 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)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59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原文献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报告结果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5.65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0.665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dirty="0" smtClean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0.022</a:t>
                      </a:r>
                      <a:endParaRPr lang="en-US" altLang="zh-CN" sz="16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本研究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5.65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0.665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0.022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0%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0%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0%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0%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评级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完全一致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完全一致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 dirty="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完全一致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zh-CN" sz="1600" dirty="0" smtClean="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完全一致</a:t>
                      </a:r>
                      <a:endParaRPr lang="zh-CN" altLang="zh-CN" sz="1600" dirty="0">
                        <a:latin typeface="Times New Roman" panose="02020603050405020304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379855" y="1616710"/>
            <a:ext cx="3256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黑体" panose="02010609060101010101" charset="-122"/>
              </a:rPr>
              <a:t>表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黑体" panose="02010609060101010101" charset="-122"/>
              </a:rPr>
              <a:t> 1 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黑体" panose="02010609060101010101" charset="-122"/>
              </a:rPr>
              <a:t>实验一推断性统计结果的比较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560820" y="2107565"/>
          <a:ext cx="5025600" cy="3291840"/>
        </p:xfrm>
        <a:graphic>
          <a:graphicData uri="http://schemas.openxmlformats.org/drawingml/2006/table">
            <a:tbl>
              <a:tblPr/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样本量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N*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统计量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( 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 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)</a:t>
                      </a:r>
                      <a:endParaRPr lang="en-US" altLang="zh-CN" sz="1600" i="1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效应量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( Cohen’s 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d 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显著性指标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( 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p 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原文献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报告结果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5.09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0.632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0.029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本研究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48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5.09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0.632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0.029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0%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0%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0%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0%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评级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完全一致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完全一致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完全一致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完全一致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404735" y="1616710"/>
            <a:ext cx="3337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表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2 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实验二推断性统计结果的比较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23520" y="140335"/>
            <a:ext cx="2646045" cy="132588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Discussion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2486036"/>
              </p:ext>
            </p:extLst>
          </p:nvPr>
        </p:nvGraphicFramePr>
        <p:xfrm>
          <a:off x="1012825" y="2289175"/>
          <a:ext cx="4692471" cy="3231515"/>
        </p:xfrm>
        <a:graphic>
          <a:graphicData uri="http://schemas.openxmlformats.org/drawingml/2006/table">
            <a:tbl>
              <a:tblPr/>
              <a:tblGrid>
                <a:gridCol w="2546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645">
                <a:tc rowSpan="2"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结果的可复现性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数量及占比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N *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i="1" dirty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完全一致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(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δ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 = 0%)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dirty="0" smtClean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14</a:t>
                      </a:r>
                      <a:endParaRPr lang="en-US" altLang="zh-CN" sz="16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dirty="0" smtClean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100</a:t>
                      </a:r>
                      <a:endParaRPr lang="en-US" altLang="zh-CN" sz="16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偏差较小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(0% &lt; 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δ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 &lt; 10%)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偏差较大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(</a:t>
                      </a:r>
                      <a:r>
                        <a:rPr lang="en-US" altLang="zh-CN" sz="1600" i="1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δ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 </a:t>
                      </a: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＞</a:t>
                      </a:r>
                      <a:r>
                        <a:rPr lang="zh-CN" altLang="en-US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10%)</a:t>
                      </a:r>
                      <a:endParaRPr lang="en-US" altLang="zh-CN" sz="1600" i="1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因舍入导致的偏差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dirty="0" smtClean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dirty="0" smtClean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</a:t>
                      </a:r>
                      <a:endParaRPr lang="en-US" altLang="zh-CN" sz="16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无法进行可重复检验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22860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dirty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694815" y="1785620"/>
            <a:ext cx="33286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表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3  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结果的计算可复现性的评估表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785610" y="2284413"/>
          <a:ext cx="4441825" cy="3241040"/>
        </p:xfrm>
        <a:graphic>
          <a:graphicData uri="http://schemas.openxmlformats.org/drawingml/2006/table">
            <a:tbl>
              <a:tblPr/>
              <a:tblGrid>
                <a:gridCol w="182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8370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推论的一致性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数量及占比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i="1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N *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i="1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66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7 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100 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不一致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0 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uFillTx/>
                          <a:latin typeface="Times New Roman" panose="02020603050405020304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019290" y="1785620"/>
            <a:ext cx="39738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表</a:t>
            </a:r>
            <a:r>
              <a:rPr lang="en-US" altLang="zh-CN" sz="1600" dirty="0"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 dirty="0" smtClean="0"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5  </a:t>
            </a:r>
            <a:r>
              <a:rPr lang="zh-CN" altLang="en-US" sz="1600" dirty="0">
                <a:uFillTx/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推论的一致性的评估表（原分析方法）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8425" y="184785"/>
            <a:ext cx="2854325" cy="824865"/>
          </a:xfrm>
        </p:spPr>
        <p:txBody>
          <a:bodyPr>
            <a:noAutofit/>
          </a:bodyPr>
          <a:lstStyle/>
          <a:p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Discussion  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18895" y="1869218"/>
            <a:ext cx="4258945" cy="442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indent="0" algn="ctr" fontAlgn="auto"/>
            <a:r>
              <a:rPr lang="zh-CN" altLang="en-US" sz="20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</a:rPr>
              <a:t>表</a:t>
            </a:r>
            <a:r>
              <a:rPr lang="en-US" altLang="zh-CN" sz="20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</a:rPr>
              <a:t>4 </a:t>
            </a:r>
            <a:r>
              <a:rPr lang="zh-CN" altLang="en-US" sz="2000" dirty="0">
                <a:solidFill>
                  <a:schemeClr val="tx1"/>
                </a:solidFill>
                <a:uFillTx/>
                <a:latin typeface="Times New Roman" panose="02020603050405020304" charset="0"/>
                <a:ea typeface="黑体" panose="02010609060101010101" charset="-122"/>
              </a:rPr>
              <a:t>推断性统计结果（创新方法）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662103" y="1868686"/>
            <a:ext cx="5215255" cy="4438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indent="0" algn="ctr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/>
                <a:ea typeface="微软雅黑" panose="020B0503020204020204" charset="-122"/>
                <a:sym typeface="+mn-ea"/>
              </a:rPr>
              <a:t>表</a:t>
            </a:r>
            <a:r>
              <a:rPr lang="en-US" altLang="zh-CN" sz="2000">
                <a:solidFill>
                  <a:schemeClr val="tx1"/>
                </a:solidFill>
                <a:uFillTx/>
                <a:latin typeface="Times New Roman" panose="02020603050405020304"/>
                <a:ea typeface="微软雅黑" panose="020B0503020204020204" charset="-122"/>
                <a:sym typeface="+mn-ea"/>
              </a:rPr>
              <a:t>6  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/>
                <a:ea typeface="微软雅黑" panose="020B0503020204020204" charset="-122"/>
                <a:sym typeface="+mn-ea"/>
              </a:rPr>
              <a:t>推论的一致性的评估表（创新方法）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4"/>
            </p:custDataLst>
          </p:nvPr>
        </p:nvGraphicFramePr>
        <p:xfrm>
          <a:off x="465455" y="2374900"/>
          <a:ext cx="5965825" cy="2362835"/>
        </p:xfrm>
        <a:graphic>
          <a:graphicData uri="http://schemas.openxmlformats.org/drawingml/2006/table">
            <a:tbl>
              <a:tblPr/>
              <a:tblGrid>
                <a:gridCol w="784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5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4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样本量</a:t>
                      </a:r>
                      <a:r>
                        <a:rPr lang="en-US" altLang="zh-CN" sz="1600" i="1">
                          <a:latin typeface="Times New Roman" panose="02020603050405020304"/>
                          <a:ea typeface="宋体" panose="02010600030101010101" pitchFamily="2" charset="-122"/>
                        </a:rPr>
                        <a:t>N*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统计量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( </a:t>
                      </a:r>
                      <a:r>
                        <a:rPr lang="en-US" altLang="zh-CN" sz="1600" i="1">
                          <a:latin typeface="Times New Roman" panose="02020603050405020304"/>
                          <a:ea typeface="宋体" panose="02010600030101010101" pitchFamily="2" charset="-122"/>
                        </a:rPr>
                        <a:t>t </a:t>
                      </a: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zh-CN" sz="1600" i="1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效应量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( Cohen’s </a:t>
                      </a:r>
                      <a:r>
                        <a:rPr lang="en-US" altLang="zh-CN" sz="1600" i="1">
                          <a:latin typeface="Times New Roman" panose="02020603050405020304"/>
                          <a:ea typeface="宋体" panose="02010600030101010101" pitchFamily="2" charset="-122"/>
                        </a:rPr>
                        <a:t>d </a:t>
                      </a: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zh-CN" sz="16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显著性指标</a:t>
                      </a: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( </a:t>
                      </a:r>
                      <a:r>
                        <a:rPr lang="en-US" altLang="zh-CN" sz="1600" i="1">
                          <a:latin typeface="Times New Roman" panose="02020603050405020304"/>
                          <a:ea typeface="宋体" panose="02010600030101010101" pitchFamily="2" charset="-122"/>
                        </a:rPr>
                        <a:t>p </a:t>
                      </a: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i="1">
                          <a:latin typeface="Times New Roman" panose="02020603050405020304"/>
                          <a:ea typeface="宋体" panose="02010600030101010101" pitchFamily="2" charset="-122"/>
                        </a:rPr>
                        <a:t>β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假设一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48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2.313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0.944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0.025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0.377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23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假设二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48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2.275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0.929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0.028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603050405020304"/>
                          <a:ea typeface="宋体" panose="02010600030101010101" pitchFamily="2" charset="-122"/>
                        </a:rPr>
                        <a:t>0.419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5"/>
            </p:custDataLst>
          </p:nvPr>
        </p:nvGraphicFramePr>
        <p:xfrm>
          <a:off x="6842125" y="2374900"/>
          <a:ext cx="4855210" cy="2363470"/>
        </p:xfrm>
        <a:graphic>
          <a:graphicData uri="http://schemas.openxmlformats.org/drawingml/2006/table">
            <a:tbl>
              <a:tblPr/>
              <a:tblGrid>
                <a:gridCol w="294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665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推论的一致性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数量及占比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0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i="1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N 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i="1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%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不一致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8425" y="184785"/>
            <a:ext cx="2854325" cy="824865"/>
          </a:xfrm>
        </p:spPr>
        <p:txBody>
          <a:bodyPr>
            <a:noAutofit/>
          </a:bodyPr>
          <a:lstStyle/>
          <a:p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Discussion 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8455" y="100965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Analysis of Repeatability Test Results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110" y="1549400"/>
            <a:ext cx="11511915" cy="5354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kern="100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1.</a:t>
            </a:r>
            <a:r>
              <a:rPr lang="en-US" altLang="zh-CN" sz="2200" kern="100" dirty="0">
                <a:solidFill>
                  <a:srgbClr val="FF0000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200" spc="160" smtClean="0">
                <a:ln w="3175">
                  <a:noFill/>
                  <a:prstDash val="dash"/>
                </a:ln>
                <a:solidFill>
                  <a:srgbClr val="C00000"/>
                </a:solidFill>
                <a:effectLst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Complete reproduction of results:</a:t>
            </a:r>
            <a:r>
              <a:rPr lang="en-US" altLang="zh-CN" sz="2200" kern="100" dirty="0">
                <a:solidFill>
                  <a:srgbClr val="FF0000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200" kern="100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The study can fully reproduce the results because the authors </a:t>
            </a:r>
            <a:r>
              <a:rPr lang="en-US" altLang="zh-CN" sz="2200" spc="160" smtClean="0">
                <a:ln w="3175">
                  <a:noFill/>
                  <a:prstDash val="dash"/>
                </a:ln>
                <a:solidFill>
                  <a:srgbClr val="C00000"/>
                </a:solidFill>
                <a:effectLst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disclose the cleaned dataset and the complete code.</a:t>
            </a:r>
            <a:endParaRPr lang="en-US" altLang="zh-CN" sz="2200" kern="100" dirty="0">
              <a:solidFill>
                <a:srgbClr val="FF0000"/>
              </a:solidFill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kern="100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2. Data source: The study only provided the cleaned dataset, and did not provide the original data.</a:t>
            </a: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kern="100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3. </a:t>
            </a:r>
            <a:r>
              <a:rPr lang="en-US" altLang="zh-CN" sz="2200" spc="160" smtClean="0">
                <a:ln w="3175">
                  <a:noFill/>
                  <a:prstDash val="dash"/>
                </a:ln>
                <a:solidFill>
                  <a:srgbClr val="C00000"/>
                </a:solidFill>
                <a:effectLst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Differences in the reproduction of results: </a:t>
            </a:r>
            <a:r>
              <a:rPr lang="en-US" altLang="zh-CN" sz="2200" kern="100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There is a slight difference between the reproduction results and the results in the text, which is mainly due to the </a:t>
            </a:r>
            <a:r>
              <a:rPr lang="en-US" altLang="zh-CN" sz="2200" spc="160" smtClean="0">
                <a:ln w="3175">
                  <a:noFill/>
                  <a:prstDash val="dash"/>
                </a:ln>
                <a:solidFill>
                  <a:srgbClr val="C00000"/>
                </a:solidFill>
                <a:effectLst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difference in retained decimal places.</a:t>
            </a: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kern="100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4. </a:t>
            </a:r>
            <a:r>
              <a:rPr lang="en-US" altLang="zh-CN" sz="2200" kern="100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Missing descriptive statistics: This part cannot be reproduced because descriptive statistics are not provided in the article.</a:t>
            </a: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200" kern="100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5.</a:t>
            </a:r>
            <a:r>
              <a:rPr lang="en-US" altLang="zh-CN" sz="2200" spc="160" smtClean="0">
                <a:ln w="3175">
                  <a:noFill/>
                  <a:prstDash val="dash"/>
                </a:ln>
                <a:solidFill>
                  <a:srgbClr val="C00000"/>
                </a:solidFill>
                <a:effectLst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200" spc="160" smtClean="0">
                <a:ln w="3175">
                  <a:noFill/>
                  <a:prstDash val="dash"/>
                </a:ln>
                <a:solidFill>
                  <a:srgbClr val="C00000"/>
                </a:solidFill>
                <a:effectLst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Novel Analytical Approach: </a:t>
            </a:r>
            <a:r>
              <a:rPr lang="en-US" altLang="zh-CN" sz="2200" kern="100" dirty="0"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We applied more refined modeling techniques (linear mixed-effects models), which confirmed the robustness and replicability of the original findings.</a:t>
            </a: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200" kern="100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200" kern="100" dirty="0">
              <a:effectLst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200" kern="100" dirty="0"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200" kern="100" dirty="0"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200" kern="100" dirty="0"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200" kern="100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marR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200" kern="100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80" y="903605"/>
            <a:ext cx="10059670" cy="258127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sym typeface="+mn-ea"/>
              </a:rPr>
              <a:t>Conclusion</a:t>
            </a:r>
            <a:endParaRPr lang="zh-CN" altLang="en-US" dirty="0">
              <a:solidFill>
                <a:schemeClr val="tx1"/>
              </a:solidFill>
              <a:uFillTx/>
              <a:latin typeface="Times New Roman" panose="02020603050405020304" charset="0"/>
              <a:ea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25730"/>
            <a:ext cx="2487930" cy="829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uFillTx/>
                <a:latin typeface="Times New Roman" panose="02020603050405020304" charset="0"/>
              </a:rPr>
              <a:t>Part 6</a:t>
            </a: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8425" y="184785"/>
            <a:ext cx="3777615" cy="824865"/>
          </a:xfrm>
        </p:spPr>
        <p:txBody>
          <a:bodyPr>
            <a:noAutofit/>
          </a:bodyPr>
          <a:lstStyle/>
          <a:p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Conclusion 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5750" y="2151063"/>
            <a:ext cx="11620500" cy="2555875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charset="0"/>
              </a:rPr>
              <a:t>Whether reproducing the original analytical method or using a linear mixed-effects model that better controls for individual differences, the conclusions reached are consistent with the original conclusions: infants in their early stages can acquire syntactic information through the combined use of function words and phrase prosody, laying the foundation for language acquisition.</a:t>
            </a:r>
          </a:p>
          <a:p>
            <a:pPr marL="0" indent="457200" algn="just">
              <a:buNone/>
            </a:pPr>
            <a:endParaRPr lang="zh-CN" altLang="en-US" sz="2400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2570" y="680085"/>
            <a:ext cx="11707495" cy="5502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86510" y="2486660"/>
            <a:ext cx="9620250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Thanks for listening!</a:t>
            </a:r>
            <a:br>
              <a:rPr lang="en-US" altLang="zh-CN" sz="66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endParaRPr lang="en-US" altLang="zh-CN" sz="6600" b="1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46923" y="5657215"/>
            <a:ext cx="7858125" cy="400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fontAlgn="auto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Reporting Date: 2025.6.18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41935" y="4722495"/>
            <a:ext cx="11708130" cy="8223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auto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Group Member (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no particular order) : Jieping Duan (029), Runqi Qian (030)</a:t>
            </a:r>
          </a:p>
          <a:p>
            <a:pPr indent="0" algn="ctr" fontAlgn="auto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      Mingjie Du (031), Tingting Yang (033) </a:t>
            </a:r>
            <a:endParaRPr lang="en-US" altLang="zh-CN" sz="20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73" y="797868"/>
            <a:ext cx="10741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复现思路</a:t>
            </a:r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3" y="2072640"/>
            <a:ext cx="11915775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校徽+南京师范大学(白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365" y="-627380"/>
            <a:ext cx="2919095" cy="2063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125730"/>
            <a:ext cx="2487930" cy="829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uFillTx/>
                <a:latin typeface="Times New Roman" panose="02020603050405020304" charset="0"/>
              </a:rPr>
              <a:t>Part 1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198880" y="903605"/>
            <a:ext cx="10059670" cy="25812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Introduction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107950" y="1050290"/>
            <a:ext cx="11868150" cy="53295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0" algn="just" font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Wingdings" panose="05000000000000000000" pitchFamily="2" charset="2"/>
              <a:buChar char="l"/>
            </a:pPr>
            <a:r>
              <a:rPr altLang="zh-CN" sz="2000" b="1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b="1" spc="160">
                <a:ln w="3175">
                  <a:noFill/>
                  <a:prstDash val="dash"/>
                </a:ln>
                <a:solidFill>
                  <a:schemeClr val="accent5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Syntactic structure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is a key clue for children to infer the meaning of new words</a:t>
            </a:r>
            <a:r>
              <a:rPr lang="en-US" altLang="zh-CN" sz="18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2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(Gleitman, 1990)</a:t>
            </a:r>
            <a:r>
              <a:rPr lang="en-US" altLang="zh-CN" sz="18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 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However, the construction of syntactic structure itself depends on more fundamental linguistic information. </a:t>
            </a:r>
            <a:r>
              <a:rPr lang="en-US" altLang="zh-CN" sz="2400" b="1" spc="160">
                <a:ln w="3175">
                  <a:noFill/>
                  <a:prstDash val="dash"/>
                </a:ln>
                <a:solidFill>
                  <a:schemeClr val="accent2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Phrase prosody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(the rhythm and melody of language) is perceived by infants from birth and helps them identify phrase boundaries in early childhood</a:t>
            </a:r>
            <a:r>
              <a:rPr lang="en-US" altLang="zh-CN" sz="10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2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(Mehler et al., 1988; M</a:t>
            </a:r>
            <a:r>
              <a:rPr lang="en-US" altLang="en-US" sz="12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ä</a:t>
            </a:r>
            <a:r>
              <a:rPr lang="en-US" altLang="zh-CN" sz="12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nnel &amp; Friederici, 2009)</a:t>
            </a:r>
            <a:r>
              <a:rPr lang="en-US" altLang="zh-CN" sz="18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 </a:t>
            </a:r>
          </a:p>
          <a:p>
            <a:pPr marL="279400" lvl="0" indent="0" algn="just" font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Wingdings" panose="05000000000000000000" pitchFamily="2" charset="2"/>
              <a:buChar char="l"/>
            </a:pP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Meanwhile, </a:t>
            </a:r>
            <a:r>
              <a:rPr lang="en-US" altLang="zh-CN" sz="2400" b="1" spc="160">
                <a:ln w="3175">
                  <a:noFill/>
                  <a:prstDash val="dash"/>
                </a:ln>
                <a:solidFill>
                  <a:schemeClr val="accent4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function words/morphemes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 due to their high frequency and unique characteristics, are acquired within the first year of life and used by infants for lexical categorization between 1 and 2 years of age </a:t>
            </a:r>
            <a:r>
              <a:rPr lang="en-US" altLang="zh-CN" sz="12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(Gervain et al., 2008; Shi et al., 1998; Cauvet et al., 2014)</a:t>
            </a:r>
            <a:r>
              <a:rPr lang="en-US" altLang="zh-CN" sz="18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</a:p>
          <a:p>
            <a:pPr marL="279400" lvl="0" indent="0" algn="just" font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Wingdings" panose="05000000000000000000" pitchFamily="2" charset="2"/>
              <a:buChar char="l"/>
            </a:pPr>
            <a:r>
              <a:rPr lang="en-US" altLang="zh-CN" sz="18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However, in reality, not all lexical words are accompanied by explicit function word cues (e.g., the ambiguity of “flies”). At this stage, infants must integrate additional information such as syntactic components for parsing. 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Thus, 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chemeClr val="accent2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phrase prosody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and 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chemeClr val="accent4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function words/morphemes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together form the key foundation for infants to construct basic syntactic structure representations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2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(Christophe et al., 2008, 2016)</a:t>
            </a:r>
            <a:r>
              <a:rPr lang="en-US" altLang="zh-CN" sz="1800" spc="16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2435" y="220345"/>
            <a:ext cx="55079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800" dirty="0">
                <a:solidFill>
                  <a:schemeClr val="tx1"/>
                </a:solidFill>
                <a:latin typeface="Times New Roman" panose="02020603050405020304"/>
                <a:ea typeface="微软雅黑" panose="020B0503020204020204" charset="-122"/>
                <a:sym typeface="+mn-ea"/>
              </a:rPr>
              <a:t>Introduction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5"/>
          <p:cNvSpPr txBox="1"/>
          <p:nvPr>
            <p:custDataLst>
              <p:tags r:id="rId2"/>
            </p:custDataLst>
          </p:nvPr>
        </p:nvSpPr>
        <p:spPr>
          <a:xfrm>
            <a:off x="631190" y="1778000"/>
            <a:ext cx="10929620" cy="1649730"/>
          </a:xfrm>
          <a:prstGeom prst="rect">
            <a:avLst/>
          </a:prstGeom>
          <a:noFill/>
        </p:spPr>
        <p:txBody>
          <a:bodyPr wrap="square" lIns="91426" tIns="45714" rIns="91426" bIns="45714" rtlCol="0">
            <a:no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Eighteen-month-old French-learning infants are able to use function words (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Experiment 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 to constrain the acquisition of nouns and verbs.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Eighteen-month-old French-learning infants are able to use phrasal prosody together with function words (</a:t>
            </a:r>
            <a:r>
              <a:rPr lang="en-US" altLang="zh-CN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Experiment 2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 to constrain the acquisition of nouns and verbs.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2412" y="148055"/>
            <a:ext cx="29267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dirty="0">
                <a:latin typeface="Times New Roman" panose="02020603050405020304"/>
                <a:ea typeface="微软雅黑" panose="020B0503020204020204" charset="-122"/>
                <a:sym typeface="思源宋体 CN Light" pitchFamily="18" charset="-122"/>
              </a:rPr>
              <a:t>Hypothesis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25730"/>
            <a:ext cx="2487930" cy="829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uFillTx/>
                <a:latin typeface="Times New Roman" panose="02020603050405020304" charset="0"/>
              </a:rPr>
              <a:t>Part 2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198880" y="903605"/>
            <a:ext cx="10059670" cy="25812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charset="0"/>
              </a:rPr>
              <a:t>Methods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235585" y="1005205"/>
            <a:ext cx="11766550" cy="55162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ctr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Wingdings" panose="05000000000000000000" charset="0"/>
              <a:buChar char="Ø"/>
            </a:pPr>
            <a:r>
              <a:rPr lang="en-US" altLang="zh-CN" sz="2000" b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Participants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48 French-learning infants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(24 per condition, 27 girls; </a:t>
            </a:r>
            <a:r>
              <a:rPr lang="en-US" altLang="zh-CN" sz="2000" i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= 18.1 months, </a:t>
            </a:r>
            <a:r>
              <a:rPr lang="en-US" altLang="zh-CN" sz="2000" i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SD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= 0.2, range = 17.7-18.6).</a:t>
            </a:r>
          </a:p>
          <a:p>
            <a:pPr marL="342900" lvl="0" indent="-342900" algn="just" fontAlgn="ctr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Wingdings" panose="05000000000000000000" charset="0"/>
              <a:buChar char="Ø"/>
            </a:pPr>
            <a:r>
              <a:rPr altLang="zh-CN" sz="2000" b="1" spc="160">
                <a:ln w="3175">
                  <a:noFill/>
                  <a:prstDash val="dash"/>
                </a:ln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Paradigm</a:t>
            </a:r>
            <a:r>
              <a:rPr altLang="zh-CN" sz="2000" spc="160">
                <a:ln w="3175">
                  <a:noFill/>
                  <a:prstDash val="dash"/>
                </a:ln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 Habituation-switch paradigm.</a:t>
            </a:r>
            <a:endParaRPr lang="en-US" altLang="zh-CN" sz="2000" spc="160">
              <a:ln w="3175">
                <a:noFill/>
                <a:prstDash val="dash"/>
              </a:ln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lvl="0" indent="-342900" algn="just" fontAlgn="ctr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Wingdings" panose="05000000000000000000" charset="0"/>
              <a:buChar char="Ø"/>
            </a:pPr>
            <a:r>
              <a:rPr lang="en-US" altLang="zh-CN" sz="2000" b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Design Type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altLang="zh-CN" sz="2000" b="1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Condition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Noun-Switch  vs. Verb-Switch</a:t>
            </a:r>
            <a:r>
              <a:rPr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</a:t>
            </a:r>
            <a:r>
              <a:rPr altLang="en-US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×</a:t>
            </a:r>
            <a:r>
              <a:rPr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altLang="zh-CN" sz="2000" b="1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Phase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Habituation vs. Test</a:t>
            </a:r>
            <a:r>
              <a:rPr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mixed design</a:t>
            </a:r>
          </a:p>
          <a:p>
            <a:pPr marL="342900" lvl="0" indent="-342900" algn="just" fontAlgn="ctr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Wingdings" panose="05000000000000000000" charset="0"/>
              <a:buChar char="Ø"/>
            </a:pPr>
            <a:r>
              <a:rPr lang="en-US" altLang="zh-CN" sz="2000" b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Dependent variable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Log-transformed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infant looking time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(in seconds).</a:t>
            </a:r>
          </a:p>
          <a:p>
            <a:pPr marL="342900" lvl="0" indent="-342900" algn="just" fontAlgn="ctr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Wingdings" panose="05000000000000000000" charset="0"/>
              <a:buChar char="Ø"/>
            </a:pPr>
            <a:r>
              <a:rPr lang="en-US" altLang="zh-CN" sz="2000" b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Distinction</a:t>
            </a:r>
            <a:r>
              <a:rPr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 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Experiment 2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introduced 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prosody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as a key independent variable but retained the same experimental design structure (still a 2</a:t>
            </a:r>
            <a:r>
              <a:rPr lang="en-US" altLang="en-US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×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 mixed design: between-participants </a:t>
            </a:r>
            <a:r>
              <a:rPr lang="en-US" altLang="zh-CN" sz="2000" i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Condition </a:t>
            </a:r>
            <a:r>
              <a:rPr lang="en-US" altLang="en-US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×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within-participants </a:t>
            </a:r>
            <a:r>
              <a:rPr lang="en-US" altLang="zh-CN" sz="2000" i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Phase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).</a:t>
            </a:r>
          </a:p>
          <a:p>
            <a:pPr marL="342900" lvl="0" indent="-342900" algn="just" fontAlgn="ctr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Wingdings" panose="05000000000000000000" charset="0"/>
              <a:buChar char="Ø"/>
            </a:pPr>
            <a:r>
              <a:rPr lang="en-US" altLang="zh-CN" sz="2000" b="1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Data Analysis Software and Methods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</a:t>
            </a:r>
            <a:r>
              <a:rPr lang="en-US" altLang="zh-CN" sz="2000" b="1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 </a:t>
            </a:r>
            <a:r>
              <a:rPr lang="en-US" altLang="zh-CN" sz="2000" spc="160">
                <a:ln w="3175">
                  <a:noFill/>
                  <a:prstDash val="dash"/>
                </a:ln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(Version 3.2.2) &amp; </a:t>
            </a:r>
            <a:r>
              <a:rPr altLang="zh-CN" sz="2000" b="1" spc="160">
                <a:ln w="3175">
                  <a:noFill/>
                  <a:prstDash val="dash"/>
                </a:ln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ANOVA.</a:t>
            </a:r>
            <a:endParaRPr lang="en-US" altLang="zh-CN" sz="2000" spc="160">
              <a:ln w="3175">
                <a:noFill/>
                <a:prstDash val="dash"/>
              </a:ln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lvl="0" indent="-342900" algn="just" fontAlgn="ctr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Wingdings" panose="05000000000000000000" charset="0"/>
              <a:buChar char="Ø"/>
            </a:pPr>
            <a:endParaRPr lang="en-US" altLang="zh-CN" sz="2000" spc="160">
              <a:ln w="3175">
                <a:noFill/>
                <a:prstDash val="dash"/>
              </a:ln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 indent="0" algn="just" font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Wingdings" panose="05000000000000000000" charset="0"/>
            </a:pPr>
            <a:endParaRPr lang="en-US" altLang="zh-CN" sz="2000" spc="160">
              <a:ln w="3175">
                <a:noFill/>
                <a:prstDash val="dash"/>
              </a:ln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5100" y="16319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48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思源宋体 CN Light" pitchFamily="18" charset="-122"/>
              </a:rPr>
              <a:t>Experimental Design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1426" b="1139"/>
          <a:stretch>
            <a:fillRect/>
          </a:stretch>
        </p:blipFill>
        <p:spPr>
          <a:xfrm>
            <a:off x="1046798" y="-317"/>
            <a:ext cx="10098405" cy="68586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6.7974853515625,&quot;left&quot;:53.2915771484375,&quot;top&quot;:120.6186982691006,&quot;width&quot;:856.016845703125}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00*314"/>
  <p:tag name="TABLE_ENDDRAG_RECT" val="133*159*700*314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ID" val="custom20230314_4*l_h_a*1_1_1"/>
  <p:tag name="KSO_WM_DIAGRAM_VERSION" val="3"/>
  <p:tag name="KSO_WM_DIAGRAM_COLOR_TRICK" val="2"/>
  <p:tag name="KSO_WM_DIAGRAM_COLOR_TEXT_CAN_REMOVE" val="n"/>
  <p:tag name="KSO_WM_UNIT_VALUE" val="28"/>
  <p:tag name="KSO_WM_DIAGRAM_MAX_ITEMCNT" val="6"/>
  <p:tag name="KSO_WM_DIAGRAM_MIN_ITEMCNT" val="2"/>
  <p:tag name="KSO_WM_DIAGRAM_VIRTUALLY_FRAME" val="{&quot;height&quot;:449.6499938964844,&quot;left&quot;:83.9,&quot;top&quot;:86.45000305175782,&quot;width&quot;:80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32"/>
  <p:tag name="KSO_WM_SLIDE_ID" val="diagram20217032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33&quot;,&quot;maxSize&quot;:{&quot;size1&quot;:58.799999999999997},&quot;minSize&quot;:{&quot;size1&quot;:38.799999999999997},&quot;normalSize&quot;:{&quot;size1&quot;:58.79999999999999},&quot;subLayout&quot;:[{&quot;id&quot;:&quot;2021-04-01T16:15:33&quot;,&quot;margin&quot;:{&quot;bottom&quot;:1.6929999589920044,&quot;left&quot;:2.1170001029968262,&quot;right&quot;:0,&quot;top&quot;:1.6929999589920044},&quot;type&quot;:0},{&quot;id&quot;:&quot;2021-04-01T16:15:33&quot;,&quot;margin&quot;:{&quot;bottom&quot;:1.6929999589920044,&quot;left&quot;:1.692999958992004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195998712faa657ab8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046a24402aa84fab9950226b440a17c8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20916184201d4f298034d43814fcc4fa&quot;,&quot;fill_align&quot;:&quot;lb&quot;,&quot;chip_types&quot;:[&quot;text&quot;]}]]"/>
  <p:tag name="KSO_WM_CHIP_DECFILLPROP" val="[]"/>
  <p:tag name="KSO_WM_SLIDE_TYPE" val="text"/>
  <p:tag name="KSO_WM_SLIDE_SIZE" val="888*348"/>
  <p:tag name="KSO_WM_SLIDE_POSITION" val="0*95"/>
  <p:tag name="KSO_WM_CHIP_GROUPID" val="5fadf195998712faa657ab8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3f4054ed1e2fb81493"/>
  <p:tag name="KSO_WM_TEMPLATE_ASSEMBLE_GROUPID" val="6065703f4054ed1e2fb81493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7032_1*f*1"/>
  <p:tag name="KSO_WM_TEMPLATE_CATEGORY" val="diagram"/>
  <p:tag name="KSO_WM_TEMPLATE_INDEX" val="20217032"/>
  <p:tag name="KSO_WM_UNIT_LAYERLEVEL" val="1"/>
  <p:tag name="KSO_WM_TAG_VERSION" val="1.0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07d42e7a557c480bb239dd4d36dd2d3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2f11842ffb24742be6c3c047d565edd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3"/>
  <p:tag name="KSO_WM_TEMPLATE_ASSEMBLE_GROUPID" val="6065703f4054ed1e2fb81493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542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7427559055118,&quot;left&quot;:53.68834645669303,&quot;top&quot;:106.0572440944882,&quot;width&quot;:845.4449868766402}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50"/>
  <p:tag name="KSO_WM_SLIDE_LAYOUT_INFO" val="{&quot;direction&quot;:1,&quot;id&quot;:&quot;2021-04-01T16:15:46&quot;,&quot;maxSize&quot;:{&quot;size1&quot;:63.699671777089442},&quot;minSize&quot;:{&quot;size1&quot;:43.799671777089436},&quot;normalSize&quot;:{&quot;size1&quot;:52.762171777089449},&quot;subLayout&quot;:[{&quot;id&quot;:&quot;2021-04-01T16:15:46&quot;,&quot;maxSize&quot;:{&quot;size1&quot;:55.236743907575253},&quot;minSize&quot;:{&quot;size1&quot;:19.636743907575255},&quot;normalSize&quot;:{&quot;size1&quot;:19.636929092760433},&quot;subLayout&quot;:[{&quot;id&quot;:&quot;2021-04-01T16:15:46&quot;,&quot;margin&quot;:{&quot;bottom&quot;:0.026000002399086952,&quot;left&quot;:2.5399999618530273,&quot;right&quot;:1.6670000553131104,&quot;top&quot;:1.6929999589920044},&quot;type&quot;:0},{&quot;id&quot;:&quot;2021-04-01T16:15:46&quot;,&quot;margin&quot;:{&quot;bottom&quot;:1.6929999589920044,&quot;left&quot;:2.5399999618530273,&quot;right&quot;:1.6670000553131104,&quot;top&quot;:0.81999999284744263},&quot;type&quot;:0}],&quot;type&quot;:0},{&quot;id&quot;:&quot;2021-04-01T16:15:46&quot;,&quot;margin&quot;:{&quot;bottom&quot;:1.6929999589920044,&quot;left&quot;:0.026000002399086952,&quot;right&quot;:1.6929999589920044,&quot;top&quot;:1.6929999589920044},&quot;type&quot;:0}],&quot;type&quot;:0}"/>
  <p:tag name="KSO_WM_SLIDE_ID" val="diagram2021705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e54998712faa657a885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ea24516ef22941bda3c0fadbdb233f5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e64d6b39dbcb4f5e8b45c2814b49972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4cac0ce68cb84566b51d233488c6b209&quot;,&quot;fill_align&quot;:&quot;lt&quot;,&quot;chip_types&quot;:[&quot;text&quot;]}]]"/>
  <p:tag name="KSO_WM_CHIP_DECFILLPROP" val="[]"/>
  <p:tag name="KSO_WM_SLIDE_RATIO" val="1.777778"/>
  <p:tag name="KSO_WM_SLIDE_TYPE" val="text"/>
  <p:tag name="KSO_WM_SLIDE_SIZE" val="816*348"/>
  <p:tag name="KSO_WM_SLIDE_POSITION" val="72*95"/>
  <p:tag name="KSO_WM_CHIP_GROUPID" val="5facfe54998712faa657a884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44054ed1e2fb814a6"/>
  <p:tag name="KSO_WM_TEMPLATE_ASSEMBLE_GROUPID" val="606570444054ed1e2fb814a6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17032_1*f*1"/>
  <p:tag name="KSO_WM_TEMPLATE_CATEGORY" val="diagram"/>
  <p:tag name="KSO_WM_TEMPLATE_INDEX" val="20217032"/>
  <p:tag name="KSO_WM_UNIT_LAYERLEVEL" val="1"/>
  <p:tag name="KSO_WM_TAG_VERSION" val="1.0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07d42e7a557c480bb239dd4d36dd2d3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2f11842ffb24742be6c3c047d565edd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3"/>
  <p:tag name="KSO_WM_TEMPLATE_ASSEMBLE_GROUPID" val="6065703f4054ed1e2fb81493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50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050"/>
  <p:tag name="KSO_WM_SLIDE_LAYOUT_INFO" val="{&quot;direction&quot;:1,&quot;id&quot;:&quot;2021-04-01T16:15:46&quot;,&quot;maxSize&quot;:{&quot;size1&quot;:63.699671777089442},&quot;minSize&quot;:{&quot;size1&quot;:43.799671777089436},&quot;normalSize&quot;:{&quot;size1&quot;:52.762171777089449},&quot;subLayout&quot;:[{&quot;id&quot;:&quot;2021-04-01T16:15:46&quot;,&quot;maxSize&quot;:{&quot;size1&quot;:55.236743907575253},&quot;minSize&quot;:{&quot;size1&quot;:19.636743907575255},&quot;normalSize&quot;:{&quot;size1&quot;:19.636929092760433},&quot;subLayout&quot;:[{&quot;id&quot;:&quot;2021-04-01T16:15:46&quot;,&quot;margin&quot;:{&quot;bottom&quot;:0.026000002399086952,&quot;left&quot;:2.5399999618530273,&quot;right&quot;:1.6670000553131104,&quot;top&quot;:1.6929999589920044},&quot;type&quot;:0},{&quot;id&quot;:&quot;2021-04-01T16:15:46&quot;,&quot;margin&quot;:{&quot;bottom&quot;:1.6929999589920044,&quot;left&quot;:2.5399999618530273,&quot;right&quot;:1.6670000553131104,&quot;top&quot;:0.81999999284744263},&quot;type&quot;:0}],&quot;type&quot;:0},{&quot;id&quot;:&quot;2021-04-01T16:15:46&quot;,&quot;margin&quot;:{&quot;bottom&quot;:1.6929999589920044,&quot;left&quot;:0.026000002399086952,&quot;right&quot;:1.6929999589920044,&quot;top&quot;:1.6929999589920044},&quot;type&quot;:0}],&quot;type&quot;:0}"/>
  <p:tag name="KSO_WM_SLIDE_ID" val="diagram2021705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e54998712faa657a885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ea24516ef22941bda3c0fadbdb233f5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e64d6b39dbcb4f5e8b45c2814b49972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4cac0ce68cb84566b51d233488c6b209&quot;,&quot;fill_align&quot;:&quot;lt&quot;,&quot;chip_types&quot;:[&quot;text&quot;]}]]"/>
  <p:tag name="KSO_WM_CHIP_DECFILLPROP" val="[]"/>
  <p:tag name="KSO_WM_SLIDE_RATIO" val="1.777778"/>
  <p:tag name="KSO_WM_SLIDE_TYPE" val="text"/>
  <p:tag name="KSO_WM_SLIDE_SIZE" val="816*348"/>
  <p:tag name="KSO_WM_SLIDE_POSITION" val="72*95"/>
  <p:tag name="KSO_WM_CHIP_GROUPID" val="5facfe54998712faa657a884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44054ed1e2fb814a6"/>
  <p:tag name="KSO_WM_TEMPLATE_ASSEMBLE_GROUPID" val="606570444054ed1e2fb814a6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99*228"/>
  <p:tag name="TABLE_ENDDRAG_RECT" val="14*168*499*228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89*203"/>
  <p:tag name="TABLE_ENDDRAG_RECT" val="440*179*489*203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0*254"/>
  <p:tag name="TABLE_ENDDRAG_RECT" val="219*199*580*254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49*255"/>
  <p:tag name="TABLE_ENDDRAG_RECT" val="486*178*349*255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.95,&quot;left&quot;:103.85,&quot;top&quot;:147.140625,&quot;width&quot;:831.375}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.95,&quot;left&quot;:103.85,&quot;top&quot;:147.140625,&quot;width&quot;:831.375}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69*186"/>
  <p:tag name="TABLE_ENDDRAG_RECT" val="25*342*469*186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82*186"/>
  <p:tag name="TABLE_ENDDRAG_RECT" val="499*287*382*18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6.7974853515625,&quot;left&quot;:53.2915771484375,&quot;top&quot;:120.6186982691006,&quot;width&quot;:856.01684570312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NDE3ODMzMzM3ODI2IiwKCSJHcm91cElkIiA6ICIzMjk4NDE5ODQiLAoJIkltYWdlIiA6ICJpVkJPUncwS0dnb0FBQUFOU1VoRVVnQUFCT01BQUFGQUNBWUFBQUQrcUxnNkFBQUFBWE5TUjBJQXJzNGM2UUFBSUFCSlJFRlVlSnpzM1hsWVZOWC9CL0QzblJtR0hWRlpGRkZ4QjBOVWNGOHdOM0xGM05Kd3pUVExyVnhTTlBjdHl4Uy9GdTVwcHJudkpybW1SWWxvdUJLSW9xSUNBb0lpZ2d6RHpOemZIL3htY21UWWRBRFI5K3Q1ZklKN3pqM25qSG5uM3ZzNUcw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VXZJVFNiZ0FSRVJFUkViMmQ3T3pxV1Z1VWw5dHJCSW1kVENKWWxIWjc2TTJrVW1zeUJWR1RuQUhGdzBmUjBXbWwzUjRpSWdiamlJaUlpSWlvUk5uWHIyOWxxVEdaRHdFK2dHQW1pS0twS0VCVzJ1MmlONVFJTlFSQkFZZ0thTVEvMDlUUC9CbVVJNkxTeEdBY0VSRVJFUkdWbUtxMTNXdEpaZEpWQURvSmdpQ1J5YVNReTAwaGxVcEt1Mm4waHRLb05jaFNLcUZTcVNDS29naUlmMnBVNmpIM292K05LTzIyRWRIYmljRTRJaUlpSWlJcUVZNk9IcGJtNVNWQmdnQnZ1ZHdFblR1MFJ4T3Z4cWppVkJsV2xwYWwzVHg2UXoxNzlneHg4UTl3OGZKVi9IYjhKSlJLSlVRUklSa3BTcCtIRHlQU1M3dDlSUFQyWVRDT2lJaUlpSWhLUkhVM2o0V0NLRXczTnplWExGMDhEMjFidFlTMXRSVUVnYThsVkx4RVVVUjZSZ1l1aEYzRStFblQ4T3hacGtZQVZ0eTVmbVZ5YWJlTmlONCtIQXRPUkVSRVJFVEZ6c25KeVVJQ3lSQkJFQ1RkdTNSR3gvYnRZR05qelVBY2xRaEJFR0J0WlFYdjFxM3dmcy91RUFSQkFnZ2ZPenA2Y0VnbUVaVTRCdU9JaUlpSWlLall5VzBjSEVTSWNsTzVIQTBidU1QTTFMUzBtMFJ2SVpsTUJxL0dEV0ZtWmdZSW9rUnVyYWxVMm0waW9yY1BnM0ZFUkVSRVJGVHMxSnBzZTBBd01UYzNSeVZIaDlKdURyM0Y3TzNzWUcxbENSR0NWQ0tEWTJtM2g0amVQZ3pHRVJFUkVSRlJzWk5LVEN3QlNHVXlHYXlzckVxN09mUVdzN0swaEZ3dUIwUlJJb2dTbTlKdUR4RzlmUmlNSXlJaUlpSWlJaUlpS2lFTXhoRVJFUkVSRVJFUkVaVVFCdU9JaUlpSWlJaUlpSWhLQ0lOeFJFUkVSRVJFUkVSRUpZVEJPQ0lpSWlJaUlpSWlvaExDWUJ3UkVSRVJFUkVSRVZFSllUQ09pSWlJaUlpSWlJaW9oREFZUjBSRVJFUkVSRVJFVkVJWWpDTWlJaUlpSWlJaUlpb2hETVlSRVJFUkVSRVJFUkdWRUFiamlJaUlpSWlJaUlpSVNnaURjVVJFUkVSRVJFUkVSQ1dFd1RnaUlpSWlJaUlpSXFJU3dtQWNFUkVSRVJFUkVSRlJDV0V3am9pSWlJaUlpSWlJcUlRd0dFZEVSRVJFUkVSRVJGUkNHSXdqSWlJaUlpSWlJaUlxSVF6R0VSRVJFUkVSRVJFUmxSQUc0NGlJaUlpSWlJaUlpRW9JZzNGRVJFUkVSRVJFUkVRbGhNRTRJaUlpSWlJaUlpS2lFc0pnSEJFUkVSRVJVUjQwR2czR2p4K1BBd2NPUUJURjBtNE9FUkc5QVJpTUl5SWlJaUtpTWlNOVBSM1RwMC9ITDcvOFVpTDFIVGh3QUdmUG5zWFBQLzhNcFZKWkluVVNFZEdiVFZiYURTQWlJaUlpSWlxczFOUlVoSWFHNHZqeDQ3QzF0VVgzN3QxMWFaY3VYY0xJa1NPTFZKNjl2VDJPSGoxcU1DMGhJUUVyVjY2RUlBaVlPM2N1VEUxTkFRRERoZzFEZUhoNG9ldVlPWE1tZXZmdVhhUjJFUkhSbTR2Qk9DSWlJaUlpS2pPY25aMnhkT2xTakJrekJ2UG16WU9OalEzYXRtMExBTEN5c29LN3UzdVJ5aXRmdnJ6QjQycTFHdE9uVDhmVHAwOHhhdFFvZUhoNDZOTHExcTBMcVZSYTZEcnM3T3lLMUNZaUlucXpNUmhIUkVSRVJFUmxpcGVYRjJiTW1JSDU4K2RqMnJScFdMdDJMUm8wYUlBNmRlcGc4K2JOUnFsanlaSWx1SHIxS2xxMmJJbFBQdmxFTCsycnI3NHlTaDB2T25ueUpLS2pvL0hwcDUvbW1lZWZmLzdCcVZPbkVCUVVoUFQwZEppWm1lSEhIMytFcTZ1cndmekhqaDFEV0ZpWWJzMjczcjE3bzFtelp1alVxWk5lUGxFVWNlYk1HUnc5ZWhSUlVWRVFSUkVxbFFyMjl2Wm8xNjRkK3ZmdkR5c3JLNzF6SGp4NGdNMmJOK1BBZ1FQSXpzNEdBTmpZMk1EWDF4ZkRoZzFEaFFvVjlQTGZ1WE1INjlhdHcvSGp4d0hrQkRVblRKaUFsaTFiNnVWTFRrN0dyRm16c0hyMTZzTDl4UkVSRVJFUkVSRVJrVDRYMTBidnVyZzFldHkwVFVjeEpQU0NhQXdyVnF3UXYvNzZhL0haczJkR0tVOXIzYnAxb3FlbnA5aW5UeDh4TlRYVnFHWG5aOFNJRVdLblRwMUVwVkpaWU43NCtIaXhXN2R1b3FlbnA5aXRXemZ4MGFOSCtlYjM5L2NYWjgrZW5XZFp3NFlORTMxOGZNUmp4NDdwNnRkb05PTEZpeGZGd1lNSGl4MDZkQkRQbmoxcjhQeXpaOCtLbnA2ZW9xZW5wN2g2OWVvQzJ6NTY5R2h4MEtCQllsWldsc0gwd01CQTBkUFRVN3h4NDBhQlpiMk1pNWV1aUcwNmRoVmRYQnRtdXRUejZGTGExd1lSdlgyNGdRTVJFUkVSRVpWSm4zLytPZno5L1dGdWJtNjBNdGV1WFlzMWE5YkEwZEVSZ1lHQktGZXVIRTZkT29YSmt5Y2pJU0hCYVBXOEtESXlFcGN2WDhhalI0OXc0c1NKQXZOWHJsd1pmbjUrQUhMV3RwczZkU3BVS2xXZStTdFZxZ1JIUjhkY3grUGk0akJzMkREY3ZuMGJHelpzZ0krUEQweE1UQUFBZ2lDZ2NlUEdXTDkrUFp5Y25EQmh3Z1NEYld2WnNpVWFOR2dBQUxoKy9YcSs3ZFpvTkxoejV3NG1UcHdJdVZ5ZUsxMnBWR0x2M3IwQWdCMDdkdVJiRmhGUldjVmdIQkVSRVJFUkVZQS8vL3dUNjlhdGc2T2pJMWF2WG8xS2xTb2hJeU1EUzVjdXhaa3paeEFWRlZWc2RXL2Z2bDBYVk55MWExZWh6aEVFQWRXclZ3Y0FYTHg0RWQ5OTkxMitlVjljNTA2bFVtSGl4SWxJU1VuQlo1OTlocXBWcXhvODE4ek1ERE5teklCR284SGN1WE54OSs3ZFhIa0dEUm9FQURoNzlpeVNrcEx5Yk1lRkN4ZFFvVUlGZUhsNUdVdy9ldlFvc3JLeWREK25wYVhsV1JZUlVWbkZZQndSRVJFUkVaVjVnd2NQaHBlWDEwdi8rZWVmZjlDcVZTdDRlM3RqNDhhTnVpRFg5OTkvajRjUEg2SjkrL1pvMTY1ZHNiUTlKU1VGcDA2ZHd1TEZpd0VBMTY1ZFEyUmtaS0hPOWZMeXd0aXhZd0VBdTNmdnh2Nzkrd3RkNy83OSszSHIxaTNJNVhMMDdOa3ozN3h1Ym01d2MzT0RRcUZBWUdCZ3J2UU9IVHFnVXFWS1VLdlYrUVlUZCsvZWpmNzkrK2Vadm0zYk5reWZQaDIydHJaUUtCUTRjT0JBb1Q4UEVWRlp3UTBjaUlpSWlJaW9URmk3ZGkzV3JWdW5kMnpPbkRudzlmVkY3ZHExYzQzOGlvcUtRbloyTnB5ZG5XRnJhNXR2MlphV2xwREpaQWdJQ05BZE8zMzZOSGJ2M28zeTVjdGordlRwdUgvL1B0NS8vLzJYYW51Yk5tM3d2Ly85ejJEYW5qMTc0TzN0RFc5dmJ6Um8wQURYcmwzRGpoMDdNRy9ldkVLVlBXTEVDTnk1Y3dkQlFVRllzbVFKYXRhc2lZWU5HeFo0M3BFalJ3QUFycTZ1dVRabk1NVFQweE9Sa1pINDQ0OC9rSkdSQVV0TFMxMmFWQ3JGd0lFRHNXTEZDdXpkdXhjalI0NkVtWm1aM3ZsSlNVbTRlUEVpRml4WVlMRDhmLzc1QjArZVBNRjc3NzJITzNmdVlOT21UZGk5ZXpjR0R4NE1pWVRqU0lqb3pjRmdIQkVSRVJFUmxRbFZxbFJCMDZaTkFlU3NkUllmSDY5TG16dDNybDdlNk9ob0RCZ3dBQllXRnZqcHA1OVF2bno1SXRVVkZ4ZW5DNGJObmowYkZTdFdoRnF0TGpESWRmMzZkV1JsWmNIVjFSV21wcWE2NHpWcjFqU1lQenM3RzN2MjdORk5NUjB3WUFDdVhidUdZOGVPWWVMRWlRVUdFYlZtelpxRmUvZnVJVHc4SEY5KytTVzJidDBLQndlSFBQTm5aMmNqUER3Y0FPRGk0bEtvT3JTZlFhVlM0ZHExYTJqUm9vVmVldS9ldmJGdTNUcWtwYVhoMTE5L1JiOSsvZlRTOSs3ZGk2NWR1K2E1eHQvMjdkdlJ2MzkveUdReTlPdlhENXMzYjBaOGZEeisrdXN2ZUh0N0Y2cU5SRVJsQVlOeFJFUkVSRVJVSnZUbzBRTTlldlFBWUhpVTNQTTJiTmdBQUJnMmJKaGVJQzQ5UGIzQVVXQ1BIei9HMkxGajhmVHBVd0NBaDRjSEFNREJ3UUViTjI3TTk5dytmZnJnN3QyN1dMUm9VYUdDWE1lT0hZT2pvNk11eU5lNWMyY0VCQVFnSlNVRisvYnR3NGdSSXdvc0F3RGtjam1XTFZ1R0lVT0dJQ2twQ1pNblQ4YUdEUnYwQW9MUFMwbEpnU2lLQUFCcmErdEMxZkY4dnVUazVGenBWbFpXOFBYMXhZNGRPN0I5KzNiMDdkc1hnaUFBeUFuZ0hUaHdBR3ZYcmpWWWRseGNITTZkTzRkWnMyWUJ5Tmx3b2wyN2RqaDkralIyN3R6SllCd1J2VkU0MXBlSWlJaUlpTjRvTVRFeE9IbnlKT3pzN0RCNDhHRGQ4WDM3OXFGTGx5NElEUTNOODl5MHREU01IejhlOSsvZkw0bW1ZdnYyN2Zqd3d3OTF2OHRrTXZUdTNSdEF6dlJWdFZwZDZMTHM3T3dRRUJBQU16TXpSRVJFWU5HaVJZVTZUNlBSRkNxZmRwZFZBSGxPRy8zd3d3OGhDQUppWW1Kdzl1eFozZkhmZi84ZE5XclV5RE5BdVdQSER2ajQrT2lOQkJ3d1lBQUE0Tnk1YzRpSmlTbFVHNG1JeWdJRzQ0aUlpSWlJNkkzeS9mZmZReFJGZlBiWlozcnJsdFdzV1JOS3BSTCsvdjZJalkzTmRWNUNRZ0krK3VnalJFWkdva1dMRnJDenN5dldkbDY2ZEFsSlNVbnc4ZkhSTzk2M2IxOUlwVklrSmliaWp6LytLRktacnE2dW1EOS9Qb0NjTmVGKytlVVhnL25LbHkrdkc3VlcyQjFMTXpJeWREL25OUVhXMmRsWnQ5SEY4M1h2M3IwYkgzendnY0Z6bmoxN2hrT0hEdWtGSlFHZ2FkT21xRkdqQm9EQzd6QkxSRlFXY0pvcUVSRVJFUkc5TVM1Y3VJQXpaODdBM2QwZHZYcjEwa3RyMUtnUlB2MzBVd1FHQm1MU3BFbjQ2YWVmWUdGaG9Vcy9kZW9VWW1KaTBLWk5HeXhkdWxRM1FxMjRiTnUyRFdxMVdqY0M3SGx5dVJ5Wm1abllzV01IT25Ub1VLUnlPM2JzaUU4Ly9SUnIxcXpCaWhVclVMdDI3Vng1VEUxTjRlYm1ob2lJQ055NmRhdFE1V29EbUhLNUhPN3U3bm5tR3pSb0VNNmNPWVBRMEZCRVIwZERJcEVnTmpZMno2bW1odzhmUm5aMk52ejkvWE9sYVFPRmh3OGZ4dGl4WS9VMmpTQWlLcXNZakNNaUlpSWlvamVDU3FYQ3NtWExJQWdDL1AzOWRTTy9uamQ4K0hDY08zY09ZV0ZoK1BycnIvVjI5dlQxOVVWa1pDVG16Sm1qTnlXek9DUWtKT0RzMmJNNGVQQ2d3UkY0b2FHaEdETm1ETUxDd2hBZEhXMHdvSmFmVWFORzRmYnQyemgrL0RqOC9mM1JyRm16WEp0SWRPM2FGUkVSRVlpT2prWnFhbXFCbTBWY3VYSUZBT0RqNDVOcnA5VG5lWHA2d3RYVkZkZXZYOGUyYmR0Z2FtcUtQbjM2UUNiTC9mb3BpaUoyN05pQlJZc1dvWDM3OXJuU256NTlpcTVkdStMWnMyYzRjdVJJbnFQcmlJaktFazVUSlNJaUlpS2lNazhVUlh6enpUZTRlZk1tNnRTcGcwdVhMdUdISDM3QWdnVUxNSEhpUkF3Yk5ndzlldlJBbXpadEVCWVdCZ0FJQ2dyQzRjT0hkV1ZZVzF0ajRjS0Z4UjZJQTRDZE8zZkN4OGNuejZtd3paczNSNjFhdFhSNVg4YWNPWFBnNXVhR3RMUTBuRHg1TWxkNjM3NTk0ZVRrQkpWS2hmMzc5K2RiVmx4Y0hFSkRRMkZwYVluUm8wY1hXUGVnUVlNQUFMLzk5aHVPSFR1VzV5akR2Ly8rR3hxTlJqZTE5VVhXMXRibzJiTW5nSmYvZXlBaWV0MHdHRWRFUkVSRVJHWGVYMy85aFgzNzlnRUFidHk0Z1dYTGxtSFRwazM0OWRkZmNmUG1UVWlsVXJpN3UrUDk5OS9IMkxGamRidVVMbG15QlBIeDhTWGExdlQwZE96YnR3OStmbjc1NXV2WHJ4K0FuS0JoYW1wcXJuU1ZTcVhiRWRVUU16TXpCQVFFNUJud016VTF4YkpseTJCcGFZa05HemJnN3QyN0J2TmxaV1ZoN3R5NWtFZ2tXTFJvRVp5Y25QSnROd0Jkb0ZHcFZLSlpzMlo1dG1ITGxpMFlPSEJnbmh0Q0FFRC8vdjBCNUd6TThmZmZmeGRZTnhIUjY0N1RWSW1JaUlpSXFFelJhRFM0YytjT2dKeUFGQUMwYXRVSzlldlhoNHVMQzd5OHZGQzllblZVcVZJRjl2YjJCcWVyQXNERGh3OVJ0MjVkVks1Y3VjVGFEZ0RyMTYrSFRDWkRuVHAxOHMzWHZIbHpBSUJDb2NDcVZhc3dZOFlNdmZTa3BDUThmUGd3M3pMczdlMFJFQkNBa1NOSEdreXZXN2N1Tm0zYWhDKy8vQktqUm8yQ3Y3OC92TDI5ZFZOS3IxeTVnbVhMbGlFeE1SR3JWcTJDbDVkWG9UNmpUQ2JEZ0FFREVCZ1lxQXVtdlNnNE9Cai8vUE1QcGsyYmxtOVpOV3ZXaEoyZEhaS1RrL0g5OTkraldiTm1KVEo2a1lpb3VEQVlSMFJFUkVSRVpVWjZlanBtekppaEd5RzFldlZxTkc3Y0dEVnExTUNXTFZ1S1ZOYmN1WE9OM2o1dGNOQ1FlL2Z1NFljZmZzQ3BVNmNBQUY5KytTWGVlKzg5ZE9yVUtWZmU0OGVQNDhDQkE3cmY5KzdkaTZTa0pBd1lNQURaMmRrNGYvNDg5dXpaQTdWYWpRVUxGcUJSbzBhNjZad3ZxbCsvUHViT25ZdVltQmlENmJWcTFjS3VYYnNRRkJTRS9mdjNZK1hLbFRBeE1ZRktwVUxGaWhYUnBVc1g5T25USjk5MTRnenAwNmNQVHA4K25TdUFwMVFxRVJBUWdFT0hEZ0hJbVU3YnNXTkhEQjgrUEZjWjRlSGgyTDkvUDVLVGt3RUFOMi9leE5DaFE5R25UNTg4ZzN4RVJFUkVSRVJFUkc4OUY5ZEc3N3E0TlhyY3RFMUhNU1QwZ3ZneVltSml4TjY5ZTR1ZW5wN2l1SEhqeFBQbno0dk5temNYVzdac0thNWR1MVo4OE9EQlM1V2JsMjdkdW9tZW5wN2k0OGVQYzZXcFZDcng4ZVBIb2xLcDFCMjdldldxMktSSkU5SFQwMU5NVGs0MmFsdkllQzVldWlLMjZkaFZkSEZ0bU9sU3o2TkxhVjhiUlBUMjRjZzRJaUlpSWlJcUU2NWN1WUs3ZCsraVRaczJXTFpzR1dReUdWYXNXSUZaczJaaDdkcTFXTHQyTGNxVks0ZUtGU3RDTHBmRHhNUUVNcGtNSmlZbXVwOEZRWUJDb1lCQ29VQm1acWJ1djRNSEQ5WnRPbEFZU3FVU0hUdDJCSkF6SmRQVTFCUVpHUmtBZ0twVnE2Sml4WXJGOG5kQVJFUmxINE54UkVSRVJFUlVKblR2M2gzbno1L0h6Smt6ZFd1YXRXalJBbnYzN3NXdnYvNks0T0JneE1YRjRlSERoOUJvTkZDcjFWQ3IxYnFmdFNRU2lXN0RBSWxFQXBsTVpuQ3FhSDdNemMzaDVPU0UrUGg0cUZRcXFGUXF5T1Z5MUt0WEQvNysvc2I3MEVSRTlNWmhNSTZJaUlpSWlNb0VxVlNLaFFzWDVqcHVZMk1EUHorL0FuY25MYW9qUjQ3a20zNzQ4R0dJb3FqN0k1Rkk4dHdzZ29pSVNJdkJPQ0lpSWlJaW9wY2tDQUlEY0VSRVZDU1MwbTRBRVJFUkVSRVJFUkhSMjRMQk9DSWlJaUlpSWlJaW9oTENZQndSRVJFUkVSRVJFVkVKWVRDT2lJaUlpSWlJaUlpb2hEQVlSMFJFUkVSRVJFUkVWRUlZakNNaUlpSWlJaUlpSWlvaERNWVJFUkVSRVJFVnM1Q1FFQXdhTkFoSGpoekpsZGFsU3hkNGVYbmgzcjE3cGRBeUlpSXFhYkxTYmdBUkVSRVJFZEdiYnR1MmJiaCsvVHFlUG4yYUs4M1UxQlFBb0ZhckFRQ1JrWkdZTjI4ZUJnMGFoSjQ5ZTc1MG5VRkJRWmcxYTFhaDh2Nzg4ODk0NTUxM1hyb3VJaUlxUEFiamlJaUlpSWlJaXRIZHUzZHg5dXhaMk5qWW9GZXZYcm5TemMzTkFRQXFsUW9BSUpQSm9ORm9NSGZ1WEFRRkJXSE9uRG1vVkttU0xuOVdWaFphdFdxVmI1MU5temJGcUZHajBLNWR1M3p6WGIxNkZZOGZQNGFqbzJOUlB4WVJFYjBrQnVPSWlJaUlpSWlLMFpvMWF3QUFmbjUrdXNEYjh5d3NMQUFBMmRuWkFJQTZkZXBneTVZdENBZ0l3TzdkdXpGZ3dBRE1temNQNzc3N0xnQkFLcFdpYWRPbXV2UHYzTG1ENU9Sa3VMdTc2OHAzYzNPRGw1Y1h2THk4OG0zYjRNR0RrWmFXaGdvVktyejZCeVVpb2tKaE1JNklpSWlJaUtpWVJFVkY0Zmp4NHloWHJoejgvUHdNNXJHeXNnSUFwS1dsNlk2Wm1wckMzOThmN3U3dU9IRGdBTnpkM1hWcE1wbE1GK0FEZ0lFREJ5SWpJd1ByMTYrSFhDN1hLL3ZTcFVzWU9YSWtoZzRkaXM4Ly96eFgzVWxKU2JDM3Q0ZEV3dVhFaVloS0NvTnhSRVJFUkVSRXhTUWdJQUFBMExwMWExaGFXaHJNVTY1Y09RRDZ3VGl0SGoxNm9FZVBIbm1XbjVDUWdKczNiNko5Ky9hNUFuRUFrSktTQWdDd3Q3ZlBsYVpTcWZEbzBTTTBhTkNnNEE5Q1JFUkd3MkFjRVJFUkVSRlJNVGh3NEFBdVhMZ0FBQVpIbnFsVUtxU21wa0lxbFFJQWdvT0RrWmlZaUNkUG51VDVKeWdvQ0xhMnRyb3lqaDgvRGdEbzBLR0R3VFpvZzNGMmRuYTUwaDQrZkFoUkZMbGVIQkZSQ1dNd2pvaUlpSWlJeU1nZVBueW9HeFducFZhck1XclVLS1NrcENBMU5SWHA2ZWw2NlVGQlFRZ0tDc3BWbHBtWkdXeHRiVkd6Wmsya3A2ZnJnbkdpS0dMZnZuMG9WNjRjT25ic2FMQWR5Y25KQUF5UGpFdE1UQVFBT0RnNEZQMERFaEhSUzJNd2pvaUlpSWlJeUloVUtoWDgvZjJSbnA2T3lwVXI0OEdEQndCeU5sNTQ4dVFKMHRQVFViNThlVlN2WGgwMk5qWlFLQlM0ZE9rUzNOemNNR2pRSU5qYTJxSjgrZks2LzVxYW1ocXNKeVFrQlBmdjM4Zmd3WVB6ekpQZk5OV2twQ1FBNE1nNElxSVN4bUFjRVJFUkVSR1JFYTFjdVJLWEwxK0drNU1UeG93Wmc1a3paK3JTOXU3ZG15di9qUnMzOE9HSEgwSWlrYUJyMTY2RnJtZjE2dFVBZ0sxYnQyTHIxcTI2NC9iMjlqaDY5Q2lBd2dYak9ES09pS2hrTVJoSFJFUkVSRVJrUkttcHFaREw1Zmo2NjYveCtQSGpBdk5YcTFZTmdpRGd6cDA3RUVVUmdpQVVlTTdKa3ljUkVSRUJBR2pWcWhVcVZhb0VBRGg5K3JSZVBtMHdybFdyVm5tVzVlL3ZEMzkvZnpScDBnUnIxNjR0c0c0aUlubzFaU0lZWjI5ZjMwcGFVV05ub3BIYVN5VW1ocmNnSWlvRWxVWjhKaFhFaHhrcFdjbkp5VkZQUzdzOWxEOTcrL3BXRmhWazlocFJiY2RybjE0RnIvMnloZmQ5TWhaZSsxUmFldlhxaFpZdFc4TGQzUjNCd2NFRjVqY3pNMFAxNnRVUkV4T0RtSmdZMUtoUkk5LzhUNTgreGRLbFMzVy9mL0RCQjJqYnRpMkFuRkYyMnJYZ0FNRFYxYlhBa1crWm1aazRmLzQ4ek16TUNtd3JFUkc5dXRjNkdPZm82R0ZwWGg1ZkNSQjZRaERNSUJITlJFRjhyZHRNcnpjVENWUVFKQW9yZTdNc0s3dUd4ek1rMmJNZlJrU2tGM3dtbFNUNyt2V3RMRFd5R2Rwclh5SUt2UGJwbGZEYUx4dDQzeWRqNDdWUHBjWEx5NnZJNTdpN3V5TW1KZ1pYcmx3cE1CajMwMDgvSVRrNUdUVnIxc1R0MjdmenpmdjhGTm04M0xwMUN4OTg4QUhNemMyTDFHWWlZMkFIUEJsTFdlcUVlMjBmY0t2VTluQTJrVWtDQWJFSEJFRWlsVXBoYWlyWGJmdE45RExVYWcyVVdWbFFxZFVRSWJwWmFremVNYXZ0UHVaK2RQaXQwbTRiNWFoUzI4UFpSQ1A4Q0tBVEJFRWlrMG9oNTdWUHI0algvdXVQOTMwcURyejJxU3p4OVBURXI3LytpcENRRUx6Ly92djU1dTNmdnorU2twTFF0R2xUekpzMzc1WHJWaXFWQU1CZ0hKVW9kc0NUc1pXbFRyalg4aCs2azVPWGhjeEU5Wk1BZERReGthUGp1OTVvNnRVWXpsV2NZRzF0WGRyTm96SXNQU01Ec1hIeHVIanBDbzZmK2wyaVZHYjdTR1d5alk2T0h0MFNFNjltbEhiNzNuYi9YZnRDUnhNVEUzUjgxeHZObW5xaFN1Vkt2UGJwbGZEYWY3M3h2ay9GaGRjK2xTWGFOZDFDUWtLUWxaV1Y1KzZvQUZDcFVpVXNXTEFBaHc0ZE1rcmRDb1VDQURoTmxVb01PK0NwT0pTbFRyalhNaGhuWXEyZUtJaG9iMnBtaWdXenA2TnpoL2F3c2JFdTFFS21SQVVSUlJGOWV2WEFlNTA3NE1zWnM1R1pxV2hqWm92cFNFVEJZL2lwV0dtdmZUTnpNOHlmNWM5cm40eUsxLzdyaS9kOUtrNjg5cW1zc0xlM2g0ZUhCNjVldllwVHAwNmhXN2R1ZXVraElTSFl2SGt6aGc0ZG11OW1ERnJSMGRFWU1HQkFnZmxhdG15SlFZTUdBUUFzTEN4ZXJ2RkVSY0FPZUNvdVpha1Q3clVMeGprN081dExCSEVnQkVIU29WMWJkUFhwQkV0TFRoc240eEVFQVRiVzF1ajRyamU2ZE82SUE0ZURKSUlnREhGMmRsNFVHeHViV2RydGUxczVPVGxaYUsvOTdsMDY4OW9ubytPMS8zcmlmWitLRzY5OUtrdDY5ZXFGcTFldll1dldyZWphdGF0ZXAwUjBkRFF1WExpQWQ5NTVwMURCT0Nzcks3UnIxNjdBZks2dXJzakl5SGxINWZjdmxRUjJ3Rk54S2l1ZGNLOWRNRTQwcTFBUmdtQW1rOG5Rd0wwK2J3aFViTXpNek5ESW93R0NqcDFFbGxKcFltSmk3UURnYm1tMzYyMGx0M0Z3Z0FBem1VeUdoZzNjZWUxVHNlRzEvM3JoZlo5S0NxOTlLZ3U2ZGV1RzFhdFhJeW9xQ29jUEg0YXZyNjh1N2ViTm13Q0EyclZyRjZxc1NwVXFZZm55NVlYS3UzLy9mZ0FjR1VmRmp4M3dWTnpLU2llY3BMUWI4Q0pCcXFrQVVUU1R5K1Z3ZHFwYzJzMmhOMXpsU280d056Y0RSTWpWcGpLNzBtN1AyMHl0eWJiWFh2dVZIQjFLdXpuMGh1TzEvL3JnZlo5S0VxOTlldDNKNVhKOC92bm5BSUNsUzVmaSt2WHJ1clR3OEhBQVFQMzY5WE9kOThVWFg4REx5d3RlWGw2NmZFVVJHeHNMQUNoZnZ2ekxOSnVvMEhJNjRBVjJ3Rk94MDNiQ3llVnlpSUMyRSs2MThkcU5qSk9wSlJhaUNXUlNxWVR6eGFuWVdWdGJ3MFJtQWdpUVNrUXAvOEdWSXFuRXhGSVVSSmxVS29HVmxWVnBONGZlY0x6Mlh4Kzg3MU5KNHJWUFpVRzNidDF3N3R3NUhEbHlCS05Iajhha1NaTmdhMnVMdTNmdnd0YldGdFdyVjg5MVR2djI3VkdsU2hVQXdOR2pSd3RkbDBhalFVUkVCQTRlUEFnQXFGZXZubkUrQkZFZTFKcHNlNWxFeGc1NEtoSGFUcmlzTEtXMkUrNjFHUkgvMmdYamlJaUlpSWlJM21helo4OUdXbG9hZ29PRE1YLytmTjN4TGwyNkdNemZxMWN2dEczYkZnQncrZkpsSkNZbTVsbjJ4SWtUOGVlZmYrWTYzcVpORzdpNHVMeGl5NG55eHc1NEtrbXZjeWNjZzNGRVJFUkVSRVN2RVpsTWh1WExsMlBIamgzWXZYczNFaE1UMGF4Wk00d1pNMFl2bjYrdnI5NjZjZ0N3ZWZQbWZNdHUyN1l0SGo5K0RKVktCYlZhRFJzYkd6UnUzQmpEaHc4Myt1Y2dJaUxER0l3aklpSWlJaUlxSm0zYnRrVllXRmlSejVOSUpQRHo4NE9mbjU5UjI5T25UeC8wNmRQSHFHVVNFVkhSdkhZYk9CQVJFUkVSRVJFUkViMnBHSXdqSWlJaUlpSWlJaUlxSVF6R0VSRVJFUkVSRVJFUmxSQUc0NGlJaUlpSWlJaUlpRW9JZzNGRVJFUkVSRVJFUkVRbGhNRTRJaUlpSWlJaUlpS2lFaUlyN1FZUUVSRVJFVkdoU0tyWGJUZ0dFdUZ6aVBoSnFjemEra0NhbllEbzZLelNiaGdSRVJFVkhvTnhSRVJFUkVSbGdMT3pzNmxFaXVZQWFrUEFRak5UMDZrMUlEOGh1alk4b1JiVllXSkc2cit4c2JHWnBkMU9JaUlpeWgrbnFSSVJFUkVSbFFHeHNiRUtqVVk4QTFGOENnQVFZQU5CNkF0Z2xVd2kyeWF6dE50V3piWGhlTWRhSGc2bDIxSWlJaUxLRDROeFJFUkVSRVJsZzVpZHJUb2hBbkVBME5EREhlM2J0WVdWbFpWRUpwUFZFU1I0WHlvSUs4M2xranN1OVJydWNIWnQwTURKeWNzQ2ZPWW5JaUo2clhDYUtoRVJFUkZSR1JGL08rSmU5WG9lR3dWQitEWWw1UkVXeko0QlIzdDduUGo5REVJdmhPSEt0WERFeFQrd1VFTTl3QVRTQVJvYjlUL1ZyUnNlRkRXYWMxa2E0V3JpcmF0SnBmMFppSWlJM25ZTXhoRVJFUkVSbFNGQ2xtUzlhQzZPajR0L1VQWG84Vk9ZOHNVNCtBM29oL2RHaHFGQUFBQWdBRWxFUVZSOXUrUDI3UmhFUnQzQWI4ZFA0c3lmZjBFaW9Ba0VvWWtva1NTWWk4TDE2cTZOem9xcTdGL3VSZjhiVWRxZmc0aUk2RzNGSWV0RVJFUkVSR1ZJVE16bFZGSEUvMFJSeEtZdDI1Q1dsck9FbklXNU9kemZjVVAvUHIyd2NjMzN1SHp1VDN3MGRCREsyZGhBZ0ZCSkVQQ3VSTUFNcVluSnY5VmRHNGE1MUd2VUM2Z3ZMK1dQUTBSRTlOWmhNSTZJaUlpSXFJeFJaSXRiSUlyWE1qTXpzV2JESm9ONWJHeXNNY3QvQ3Y0NkZZVHZsMzhEdndIOTRGN2ZEV2FtcHBBSWdxY2d3UUVYVjNtTWkydkQvMVdyMTZpL2M2MTNhcGZ3eHlBaUlub3JjWm9xRVJFUkVWRVprM2pyYWtyMWVvMTJDa0Q5WFhzUFNIdjM2b0U2dFdvYXpHdHBhWW51WFh6ZzA3RTlZdU1lNE43OSt3ZzZkaEovL25VV2lVbEpsUUZoZ2hUaVJ4SVQyYzNxOVJxZEU3S1VDMkppSWhKSytDTVJFUkc5TlRneWpvaUlpSWlvN0ZFTGFzMHBBUGNmcDZaaTk5NERCWjVnWW1LQ0dpN1YwSzV0YTN5emNBN09IRHVFcFYvUGgwdjFhb0FnV0F1QzRDbVJpRU5GTTJtSDRtOCtFUkhSMjR2Qk9DSWlJaUtpTWtpbGVIUUZ3RlZSRkhIeDhsWEV4c1VYNlh4VFUxUDA3ZFVUUncvdXdhaVBoa0lRQkVBVU1nVzFsSnM3RUJFUkZTTUc0NGlJaUlpSXlwaXFkUnMxbFZyWkxSVUVzVEVBeE55OWg3ajRCeTlWVnFZaUUvZmo0aUdLSWtRQloyTnVTdjgxYW1PSmlJaElEOWVNSXlJaUlpSXFJMXhjRzdrQTR0ZUNnSUU1UndSSXBWTDBmYjhuM0Z6cnZsU1pTVW5KK0Rza0ZBQ2cwV2kyQXBlempkVmVJaUlpeW8zQnVGY2tpbUxPa1A0eVNLUFJRQ0xoNEVpaXQ1bENvWUNabVZscE40T0lpUEpScFlwclJjSGN4RjBxbFF3QnhJR0NJRmhLcFZMVXFWMExuVHU4aXg3ZDNzdHo4NGJDQ0Q0YmdxZFBuMElVeFR1YWpFZEhqTmgwSXFMWDJ0T25UMkZ0YlYxZ1BvMUdBNFZDQWFsVUNsTlQweEpvMmVzdkxTME5TVWxKc0xXMWhaMmRYV2szcDh4aEpPWVZxTlZxOU8vZkgwT0dERUYydHZFNkVGVXFGWGJzMklHUkkwZmk2ZE9uUml0WDYvYnQyNWd3WVFMbXpKbGp0RExIamgyTHdNREFBdk9scEtUZzAwOC94ZTdkdTQxV054SGw3OEtGQzlpd1lRTVVDb1h1V0hSME5QcjE2NGR2di8yMnlPVWRQMzRjdzRZTnc3Ly92dG9zSmxFVVgrbDhvdUtTa3BLQ2xTdFhJamc0T045OFgzLzlOWll0V3dhVlNsV29jcWRQbjQ1NTgrWVpvNG1sNHVMRmk1Z3hZd1p1M0xoUjJrMTVhemc3TzV0WGMyMzRpWW0xNlM2WmlXUy9SQ0o4YkdKaVl0bXVUV3Q4UFg4MjFuNi9IQlBHZlBKS2dUZ0EyTEp0RndCQTFJamJZMk5qTTQzUmRpS2lzbUR5NU1uNDRJTVBFQnNibTIrK216ZHZvbTNidHBnK2ZYb0p0YXg0aFlXRllkT21UYmgxNjFhdXRFdVhMbUhseXBXNGNPRkN2bVVjUDM0Y0F3WU13Sll0VzRxcm1XODBqb3g3QlFjUEhzU2RPM2N3WnN3WW1KaVlHSzNjN094czdONjlHekV4TWZqeXl5L3h3dzgvUUNZejN2OHFTMHRMaElXRlFhRlFvRmV2WG1qU3BNa3JsM24rL1BsQ3RWR2hVT0RDaFF1b1c3Y3VZbU5qc1hQblRvd2JONDY5QzFUcURoNDhpSVNFaEVMbnIxV3JGbTdmdm8zcjE2L25tYWRObXpibzA2ZVA3dmZnNEdENCsvdS9VanUxS2xldWpEMTc5aFNZVDZGUVlPSENoWWlOalVXVktsWFF0V3RYQUlDenN6T2VQSG1DdzRjUFk5aXdZYWhldlhxaDYwNU9Ua1o0ZURqUzA5TnpwYWxVS3FTbnB5TWpJd1BQbmoxRGVubzYwdFBUa1pDUWdQajRlTVRIeHlNdUxnN3g4ZkhvMWFzWFB2Lzg4OEovYUtKaWN1WEtGWnc1YzBiMzcvSHg0OGZZdkhremxFb2wyclp0Q3dBNGN1UUlMbDY4aUlrVEo4TEt5Z29LaFFMNzl1MkRrNU1USmsrZVhLaDZMbDI2QkFzTEM3MWpHelpzZUttT3QxR2pSc0hLeXFwUWVhZFBuNDc3OSs4WHV1eldyVnZqczg4K3kzVThNREFRRVJFUm1EUnBrc0h6RGgwNmhHdlhyaFZZZnJWcTFUQmt5SkJDdCtkdDVPTGlZZ2F6Y3NORUNMTWxBcHkweHlzN09tTHgvRmxvMDZvRnBGS3BVZW9LT1hjQmQrL2RBNEJVVWFQK3hTaUZFaEdWQVpHUmtRZ0xDMFAxNnRWUnVYSmxvNVlkRkJTRVJZc1d2WEk1L3Y3KzZObXpweEZhcE8vdnYvL0c1czJiNGVqb2lGcTFhdW1sWGJ0MkRaczNiNGFGaFFXYU5tMXE5TG9wQjROeEw5aTNieDh1WHJ5WVozcjE2dFV4YXRRb1BINzhXRGNTTER3ODNHQ0V2Rnk1Y2daZnZCVUtCVFFhVGI3dG1EMTdOajc1NUJQY3ZIa1RWNjllaGF1cmE1NTVCVUdBdWJsNXZ1VTl6OUhSRVVPSERzVzZkZXV3ZE9sU2JOdTJ6V2dQZElVbGtVaHcrL1p0Yk51MkRjbkp5Zmo2NjY5THRINmlGeDA4ZUJCWHJsd3BkSDRmSHg4b2xVcUVob1lhVEZjb0ZIQjBkTlE3cGxLcG9GQW9NR0xFQ05TdlgxOTNQQ1FrQkh2MzdzWDA2ZE5Sc1dKRjNmSDkrL2NqTkRRVVM1WXMwU3RuL2ZyMWVQTGtTYUhhdVhidFdzVEd4cUpwMDZhNlFCd0FtSm1aWWZqdzRWaStmRGxXcjE2ZHE0NlhjZm55Wlh6ODhjY0Y1cFBKWkhCd2NFQlNVdElyMTBsa0RIdjM3c1dSSTBmZzRPQ0FEei84TUZkNmRIUTBGaTllRExsY2pvOC8vaGhXVmxhSWpJeUVScU9CcDZmbks5VzlaODhlUEh6NHNNam4rZm41d2NyS0NzT0hEOGZObXpmenpQZkREejhnT2pvYWQrL2VSZDI2LzYwbjl2VHBVOFRHeHFKU3BVb29YNzQ4Z0p6dnFKczNiOExGeFNWWE9TRWhJYmg4K1RKY1hGeHcrUEJodmJRK2ZmcWdYTGx5T0gvK1BINzc3YmNDMjk2MGFWTUc0d3lxTDYvcUpxc3IwYUE1QkdHTUlBaWVBb0FLNWN1am9ZYzcrdlgyUlZlZlRrYXRVYTFXNCtDUm5QOW5vaWlHS2lFditqOUdJcUl5YXZQbXpRQ0FUei85MU9qdnc5cm4vbmZlZVFmVnFsWExsUjRiRzR0cjE2NmhRWU1HY0haMnpqUDl4ZEgzeWNuSlNFMU56YmR1UzB0TG93Y1h5ZmdZakh0QlpHUWtUcDgrRFNEbkFsS3BWSHJyS1RWczJCQkF6dFNVMU5SVVZLMWFGWGZ2M3RVckl5TWpBOG5KeWFoVXFaTEJZRnhCRDg3UFMwMU54YWhSby9MTlkyVmxoVC8rK0tOUTVXa05HVElFQnc4ZVJPUEdqYUZRS0dCcGFWbW84Lzczdi85aDE2NWR1WTVyTkJxY1BYc1dyVnUzenBXMmV2VnFlSGg0QVBodldwb2dDUEQyOW9hZm54KzJiZHVHQmcwYXdNL1ByMGlmZ2NpWVZxMWFwUmNrSHpKa0NGeGNYTEJnd1FKODhjVVhVQ3FWV0xWcWxTNWRKcE5CTHBjYkxDc3hNUkhkdW5YTHN5NFBEdy9kYUJzZ1owb2NBRFJ2M2h4VnExYlZIVDkvL2p3RVFVRDc5dTMxenQrN2QyK2hnbkdob2FIWXVuVXI1SEk1dnZycXExenAvZnIxdzlhdFczSGl4QW0wYWRNR1BYcjBLTERNL0dpdjcyclZxcUZKa3lhd3NiSFIrMk5uWjRmS2xTdkR6czZPNjFYU2EyWHExS200ZVBFaVZxeFlBVGMzTjcwUlp4a1pHWmc2ZFNxVVNpV1dMVnNHSjZlY1FVcmFRSHlyVnExZXVmNDZkZXBneDQ0ZGhjcjd6VGZmNk4ySEd6Um9nQW9WS2dESWVZWkpTa3BDeTVZdGRkOVAyblZ3ckt5c3NIWHJWdDE1cDArZnhwUXBVekIwNkZBTUdEQUFRTTREL252dnZaZXJUbEVVc1hyMWFnaUNnSVNFQkd6WXNBRUFkRlBmMjdkdmozTGx5bUhod29WWXVIQWhJaUlpTUdUSUVJd2VQUnFmZlBLSnJwejA5SFMwYTlmT3FLUDkzeFRPOWR3OXBJSnNpQUIwZ3lDNkNvSWdxVkNoUEhwMmZRL3QyM25EdzcwK2JHM0xHYjNlK0FjSk9IZitBZ0JSQ1loL0pFUmZlbVQwU3A2akZsWHBVc2pVYXJVYW1abWNEVXVsSjFPaFFIYTJDaEFFalFoMVdtbTNoMHJlclZ1M2NQTGtTZFNyVncrZE8zZldIYy9LeW9KYXJjNlZQeXNyQzBET2UrK3paODhNbG1scWFwb3JxT2ZyNjR0Ky9mcmx5cnQvLzM1Y3UzWU52WHIxUXUvZXZmTk1mOUZQUC8yRTdkdTM1L3ZaV3Jac2lSOSsrQ0hmUENVbEtDZ0lZV0ZobURadFdwN3ZUbThyUGcyOTRLdXZ2dEs5dE02ZVBSdEhqeDdGaVJNbjlLYVY3Tnk1RTZkT25VTFhybDJ4Y09GQ3ZmTlZLaFZHalJxRjVPVGtBcWRmTld2VzdKVWo4Qy9PNCs3ZXZYdUJrWEl0alVhRHc0Y1A1K3JoTnFSdjM3NllOR2tTNnRldmJ6RElzRy9mUGpnNE9CaDhLZEcrSkFEL3ZheHJYOFRIalJ1SDY5ZXZHK3lGSnlwSkwyNWlJSkZJSUpGSVlHRmhvZmV6TVZ5OWVsV3ZsMHU3L2xKb2FDaWlvNk4xeCtQaTRpQ0tvcTZEUU92Um80TGZsZUxqNHpGOStuUm9OQnBNbkRoUkw4aW5aV3BxaXZuejUrT3p6ejdEb2tXTFVLdFdMYmk1dVJrczcva1J2ZG8xTXBWS3BlNWg1UG1wK2kxYXRNQzBhZE1LYkNQUjY4TEt5Z29MRml6QUw3LzhBaGNYRnlRbkordlNNakl5WUc1dWpxbFRwNkpGaXhhNjQ5cnIwc3JLS3MrcG1mWHIxMGRvYUtodUdtcFdWaFpFVWNTeFk4Y0FJTS9yclNpZW55STdjK1pNL1BiYmI1ZzdkNjVSRjFMKzZhZWY4TysvLzJMeTVNbTZqck9Ra0JDTUd6Y09EUnMyelBYOUVoY1hCd0NvVkttUzNuSHQxSFlHNC83alZNdTlxbHdtV3dsQjlCV0UvMS9MV1JBdyt1UGhHRHBvSUNwWGNpeWdoRmNUZWlFTXlja3BFRVU4aElEVEFISy9nUnFSS0NvZlFKQmxLYkt5a0p4U3JIRS9vbnlsUEhxRWpHZlBJSWlpV3FuVTVMOVlHTDJSMXF4WkExRVVNWDc4ZUwwTkdXZk9uSW5mZi84OXovT0NnNFAxT3RXZnQzYnRXcU1zQVpXZlZxMWE1Ym5oUkVKQ0FnNGRPbVRVSmJSZXhhVkxsekIvL254a1oyZWpYcjE2K09DREQwcTdTYThWUGczbDQvejU4Nmhmdjc3ZUMzaFlXQmlXTDErZTU2aTNIMzc0QVZldlhzV0lFU1BnNCtPVGIvbkxsaTE3NVpmN0RoMDY2RVh1YTlTb29iZjJ6TU9IRDVHWW1BZ25KeWU5b0ZoZWJ0MjZoY3pNVE5Tc1dWT3ZiZmIyOWdDQXpwMDc2L1VjYUIwNGNBQzFhOWMyT1BybWVkcVhlVzB3enRUVUZPdlhyeSt3WFVSdmtxMWJ0K1lhR1dabVpvYUFnQUNvVkNwb05CcGR6NUZNSnNQTW1UUDE4aXFWU2pnNE9PUlpmbnA2T2laUG5vd25UNTZnUzVjdStkNzRtalp0aXBFalIyTDkrdldZUEhreVZxMWFaVEE0N3Vmbmwyc1U4QmRmZktINytaTlBQa0d6WnMzeS90QkVyNm1ZbUJqRXg4Y0R5Smx1R1JFUmdRY1BIZ0FBSGp4NGdPam9hTjMwbGJObno2SjU4K2E0Zi8rK0xuQStidHk0UE1zK2MrWU1BZ0lDY1B2MmJiM2pNMmJNQUpBeklrOUwyK05lRUVPOTljWHB5cFVyV0wxNk5WeGRYWFVqNk5MVDA3Rmd3UUpZV1ZsaDhlTEZ1VG9XdFlIS0Y2Zndhb09jSmIwMHh1dkcyZm1kQ29LVnJLbEVSSDlCSXZRVkFGdXBWSVo2ZFd1amRZdm1HRDdFcjlpRGNBRHdMRE1ULzF5OGhHYzVJOVJ1Wmo1Q3dRdit2YUxZR3pjU1hWd2JaaWtVQ2x5UHVvbnNiQlZNVFBnNlFpVkxyVllqSWpJS3o1NDlnd2hreDkrT2lDL3RObEhKdW5UcEVuNy8vWGUwYk5rU0xWdTJCQURzMkxFREdvMEc5ZXZYTjdpZWVWcGFHdjcrKzI4NE9EakF5OHZMWUxuUEx6ZWpkZno0Y1lPYkpHaWZEWTRlUFdwd1k2UVhueDIwV3JWcWxlZW8vQk1uVHVEUW9VT29WcTBhUWtORDlXYjF2RWk3VnZiYXRXdXhjK2RPQURtRGtWNWNQKzVsUlVaRzRvc3Z2a0IyZGpiNjlPbkRRSndCdlB2bDRmYnQyM2o0OENGOGZYMTF4Nktpb2pCcDBpU29WQ3JZMnRybVdtTkpwVkxoeElrVGtFcWxpSXVMMDN1QkhqVnFWSkVXU0g5Wkx3NUgxVTVEZWZmZGR3dGNZRm9VUlhUcTFBbVptWm5Zc0dFRHlwVXp6blNJd01CQVJFWkdBb0J1U3NLeFk4ZDB4N1NXTEZsUzZNV29pWXhOcVZUcVRRZk55c3BDVEV3TVdyZHVEYVZTQ1ZFVTlhWmhiOTI2RlRWcTFDaFNIWTBhTmNLcVZhdFFyMTQ5Mk5yYUdzd3phZElrL1BISEgvajc3Ny96TENjcUtpclA2VDNwNmVrWU4yNGNidHk0Z1ZxMWF1VUs1Qmt5YXRRb2hJZUhJeVFrQk1PSEQ4ZDMzMzJYcTFldlc3ZHV1dW0wbHk5ZnhvMGJOOUN1WFR2ZHVuanZ2UE5PZ2ZVUXZZNzI3Tm1UNTNTUE0yZk80TXlaTTNySGdvT0RzVzNiTmdBNXkwNDhmMisvY2VNR3RtL2ZqcFl0VzhMSHh3ZG1abWFZT0hHaXJwTnN5Wklsa012bHVnMFEzTnpjc0duVEp0eThlZE1vMDEzejgrVEpFNzN2TUczbjJQTGx5N0Z5NVVxRDUyUmtaR0RHakJsUXE5V29VNmVPN21IOS9QbnpTRXhNUk92V3JYV2pCNW8wYVlLNmRlc2lQRHdjcDA2ZFF2UG16Vkd4WWtWY3UzWU5GU3RXaEV3bXc5Njlld0hBNE5vNWI0UHlOV3VXczVaYkQ1QUFYUVFJYlNHQm5VUWlnWHQ5Ti9UcjdZdldMVnVncXJPVDBVWU8zb201QzQxR2cxbzFEZCtya3BOVEVIb2hEQUNnQWJZbkpsN05NRXJGK1ZNQjRzOGFqV2JXNGFDamtuNjlmVkczVHEyM1BrQkxKVU1VUldRcGxZaUp1WWRmZHU2QlJxTVJJV0k5Z01KdGlVMXZCSlZLaFcrLy9SWlNxVlIzUDM3dzRBRldybHdKVVJTeGZmdDJmUFRSUjduT2k0cUt3dDkvL3cwM043ZGNzK1B5Yy9YcVZmejc3Nys1am1zNzE2NWN1WUx3OFBBODAxOGtpaUoyN2RvRk96czdkT3pZVVM5TnV5TnNqUm8xa0pxYWFyRGNGOFhHeHVyT3kydjZiVkZGUmtiaXM4OCtRM3A2T254OWZkK1lIV2lOamNHNFBCdy9maHhBenNnenJiaTRPR1JsWmVHamp6N0NwazJiRUIwZHJmZkFwRkFvSUpQSklKUEpkR3U0YWRlZDY5dTNyKzZCZmZUbzBVaE5UVFhLbk9tSkV5ZnFwbjRhMHFSSkV3aUNVT0MyeEVCT0FESTFOUlYxNjliTk54QVhFQkNRNjVoR284R2RPM2R5cGRXc1dST1JrWkVJQ1FuUk94NFhGNmVieHFMMTR1S1VaRnlWYWplMk41SEM1SDdVcFFjQTh2NUg4NVlTUlZHM3lHcmp4bzF4K1BCaGxDdFhEdDdlM2poNThpVFVhalhlZSs4OTNMaHhBK2ZQbnkveTZKVGZmLzlkTjcwMHYxME50U04wQ3JOVGFuUjBOSm8xYTZaN3NYMzY5Q2ttVEppQWE5ZXVvVXFWS2dnTURDelU1aTVTcVJUTGx5L0gxS2xURVJ3Y2pMRmp4K0tMTDc3QUJ4OThvSHRCR2pseXBDNi85Z0Zsd0lBQmFONjh1ZTc0cFV1WENxeUxTaDZ2L2Z6MTc5OWZiN3JKblR0M3NHTEZDbVJuWjZOOSsvYm8yN2V2M2tqV3pNeE1IRGx5QkFEUXFWTW52YW1tKy9idEE1Q3ovcU8yTSsvNUlGdEFRQUFzTEN4eXJjdFdvVUlGdlAvKys3bmFwbGFyb1ZhcjlaNFhRa0pDY25WbUZZWmNMdGRiWnVMQmd3Y0lDUW1CdTdzN2F0YXNDU0NuRTBMNzJRREF3c0lDbnA2ZXVINzlPZzRmUHF5YnpxOTkzZ2tMQzlQdHpqNTE2bFE4ZWZJRTA2Wk5nN1cxTldiTW1BR05Sb1BodzRmbmFrZXZYcjJLM1A0eVRscTlUc05lRXFtd0JJSllYUlJoQWdGQzVVcU9tRGR6T2xxMWJBWXpVMU9qcmFXWmx2WVVtN1pzd3k4N2R1Tlo1alBzMzdrVmRXclZ6SlV2L045STNMMTNIeERGZER6VDdEWks1WVdnVEV2K1ZtN2o0Sk9ja3RMeTR6RVQwTHRuZDlSM3F3Y2JhK3ZYWm1vVnZYblNNeklRL3lBQjE4TC94Y25UZitaTW14ZHdJZk54d29MU2JwdXg4YjZmdjQwYk4rTEdqUnNZTW1RSWF0YXNDYlZhaldYTGxpRXJLd3ZqeG8weit2SkpVNlpNeVhQTnVJVUxGMkxhdEdsNXJobG5LT2lYa3BLQ3dNQkF5R1F5TkdyVVNHODBYbFJVRkFEQTFkVVZycTZ1QnRlQjFWcTVjaVUyYjk2TUJRc1c1TG5XdFVLaHlITUpyTHppQmFHaG9aZ3laUXFlUFhzR1B6OC9USm8wU1c4YU1QMkh3Ymc4SEQxNkZCVXJWb1NscGFYdXhkbmQzUjBIRGh5QVFxSEFwazJiTUdMRUNJd2VQUnBBemtZTEhUdDJSSjgrZmZUV1N0cTVjeWUrL2ZaYjNlK2JObTFDV0ZoT0wrU3BVNmVNMXQ3MDlIU0RHeUJZVzF2RHpjME5FUkVSU0U1T3puY05tWC8rK1FjQUNwem52blhyVmtpbFVyMEhKak16TTZTa3BPZ0ZFQlFLQmRxMGFZT1ZLMWZxZXVDMVgzeCtmbjY1MXRUakdqTEZ4OW5aMlZ3bTB4d0ZoRFNuR2g2Znh0KzVHbFhhYlhwZE5XblNCQk1tVE1CZmYvMkZPblhxWU9MRWlZaUtpb0pTcWNURWlST3haODhlbkQ5L3Zzamw3dHUzVDNlRHpJOTJCTTNhdFdzTFZXNzU4dVZSclZvMTNMcDFDNU1tVFVKc2JDd2NIQnl3WnMwYTNmVHl3cERMNWZqdXUrL3cxVmRmNGVUSmsvanV1Kzl3OE9CQlRKMDZWVytxMmFOSGozVHJZMlZtWmhyOFhsR3BWRVhxV1RQV1dueVVHNi85Z2xXdlhsM1hXUlljSEl4VnExYkIxTlFVMmRuWmlJK1B4emZmZklQRml4ZnJka0JldEdpUmJ1T0N1TGc0dldCY1ltSWlBT2cyZVNpc2loVXJZdXpZc2JtT2F6ZHJDQW9LMG8xQzdkbXpKNUtTa25RN29CYVd1Ym01M2xJU3AwK2ZSa2hJQ0h4OGZQUTJjSGcrR0NjSUF1Yk1tWU5kdTNaaDJiSmxPSGp3SU96czdOQ3VYVHQwNjlZTjA2Wk4wMjFZRXhNVGcrWExsOFBKeVFrQkFRRzZuZUVHRHg2czJ5MjJjdVhLOFBYMUxaR1pBcThCcVV2ZEJuVkVxYlNqSUlyakJVR29Cd0FWSzFSQTQwWU4wYjFMWi9UcWtmZEdQMFdWa2ZFTUVkZWpjT3pFNzlpMmE0L3UzeWdBL0xSbE8yWlBuNUpyMnRYV25UbnhONDJJWGZmdVhYdHN0TVlVSUQ0Ky9sa1ZxL0tmeVFUWkR3OGVKTFJlKytOUGdxV2xCVXhNVENBUnVMa1BGUStWU29Wbm1abmEyUTRpUkZ4UWk2cHhpWW1KSlRFaXRNVHd2bCt3NE9CZ0FNRHUzYnV4ZmZ0MjNZQ1FldlhxbFltZHZ1M3M3REIrL0hnc1diSUVpeGN2eHJKbHkzUnA0ZUhoTURjM1I1MDZkWXhTMTZaTm03QnAweWFEYWRyMWI1OTMrUEJoTEZ5NEVDcVZDbVBIanNXSUVTT00wbzQzRmFNZkJvU0ZoZWtDY00vM1ZEZHMyQkFiTjI1RVRFek1TNWQ5NDhhTlhLUEVqQ0cvOWFONjl1eUppSWdJN051M1QyOVhzeGRwTjNJb2FLMDdiWjRKRXlaZytmTGxtREpsaXU1bFBEQXdFQlVyVnNUQWdRUFJybDA3QVA4dGhBLzh0eWJPdlh2M0dId3JRWUtsN1R1Q0lIZ0NnTnhVY3RqRnBiNTNURXhFUW1tMzYzV1dscFpXNExUcGhJUUU5TzNidDFEbEZYWkhJKzAwMVJNblRoUXFQNURUUS9iUlJ4OGhJeU1ETGk0dStOLy8vbGZrWUFDUUV4QmZzbVFKZnZubEZ3UUdCdUxtelp2NDhzc3ZzWGZ2WHQyMDJpTkhqdWhHNDg2Wk13ZE9UazdZdEdtVDNnWVkrL2J0MDQwUUtvelEwRkIrSHhRVFh2dUZvMVFxc1dIREJtemN1Qkd1cnE2WU1HRUNQdnZzTTVpYm15TXhNUkVmZmZRUnBreVpna2FOR21ILy92MHdNek9EUXFISTlUeWdYZDlGRzRncUR0V3FWZE9iNW5udDJqWGN1WE1Id0gvVFU0NGZQNjc3L3VyYXRlc3IxVmZZYTlQRnhRVnIxcXlCbTVzYkFnSUMwTEJoUTNUcjFnMk9qbzdZdW5VclZxeFlrZWVDMTI4YWx6cU5Ha0VpZmdTSjRDMFJ4Zm9RQkxtRHZUMDZkV2lIOXpwMVFFTVBkOWprc2ZoMlVTa1VDdno1VndqMkhUeU1xK0VSU0V4S3l2bU9Gc1ZySW9RRVFVRG5rTkR6dUJsOUcrN3YvQmM0anJvUmpRdi9YSVFJUEJNMW12eTM1U3NHY1RmK3ZWSytaczBlTnFaV3l6UWF0VS9hMDZjbWdHQUNnUE5WcVppSUdnQktBY2dXSVFZL3lVb2JteG9UVTdoZDc4b1EzdmNMMXI5L2Y0U0ZoY0hXMWhZeW1ReWJOMitHUkNMQm5EbHpkUGM4WDE5ZjNmSXNXdHJuMytEZ1lMMWxIN1ErLy94emcrdWluVHAxeXVDc0dPM2FzeWRQbmpRWVgzaCtVN2NYOWV2WEQ4ZU9IY09aTTJjUUZCU0VidDI2NGY3OSszanc0QUZhdG15cG05bHk0Y0lGL1BMTEwvam1tMjhNcm9OWEVCY1hsenc3MEo0dlQ2MVc0OXR2djhYT25UdGhabWFHeFlzWDU1cENTN254N2NlQUxWdTJBTWdKY0kwZlB4NUE0VWVwRkdUZXZIbVlOV3RXb2ZKMjdkb1Y2ZW5wdXVoOWZ2SjdXTzdldlR1Ky8vNTc3Tm16QnlOR2pEQ1lOenc4SEpHUmthaFRwdzRhTkdoUXFQYloyTmdnSWlJQ1M1WXN3WGZmZlllN2QrL2k1NTkvMWx2VS9VWGFuZFMwTHc1VThnUUJkVVJ6K1cvTzlkeUh4VWFGWHdPSHIrZnk1TWtUUEhyMHFNQ1JaUnFOQmdxRkFsV3FWRUh0MnJWMXg1VktaYjVCOTRFREIrWTVWVldwVkFLQXdadThWcWRPblRCdjNqemQ3eFVyVnNUbzBhTng5dXhaVEpzMkRjdVhMOCszM2ZueDlmWEY0TUdEMGJwMWE4eWZQeDhUSjA3VVc5OXUvLzc5dXA4OVBEeHc5dXhaTEZxMENBc1cvRGZMdzluWkdYWHIxdFVyOThtVEp3Z0xDek9ZWnF5cFdaUS9YdnVHWGJod0FZc1hMOGE5ZS9mZzdlMk54WXNYNjVaUjBLNExNM0hpUkN4WnNnVDkrdldEcTZzcmhnNGRpaGt6WnVES2xTdDZaVVZFUk1EVTFMVEF4WTlUVTFOeDVzd1pkTy9lSGFJbzR1SERoL2ptbTI5eTVidDQ4U0lBWVBYcTFRYW5uRStZTUFGQlFVSFl0V3VYM3ZIbmU4bWZYd3Z6K1JHcjJ1K2E3T3hzM2ZIblIxTVpzbVhMRmxoWVdDQXJLd3ZoNGVGWXUzYXQ3cjRPQUkwYk44YjkrL2V4Wjg4ZVNDU1NQS2U5dktrcTEzQ3JMcGZMWjBFaTlvR0ljZ0lnZ1NEQTc0TisrT3lURVhDd3R6UHFOTXd6Zi82RjcxZXZ4NytSMTNYL1B5RWlXUlExc3pOVDhiTkpPZGlhU0lYWXUvZnVJL1NmTU5SM3E2Zjd2ajF3K0VqT2NndWkrSzlHa0JSOTNyTVJQTDU5KzhsallLU2RYVDFyaS9KeWU0MGdzWk5KQkE2VnBtS2hVb3VaZ3FoSnpwUm1KeVZIUlQwdCtJeXlqL2Q5dzN4OWZYVkxTU3hkdWhTaUtPTGpqejlHdlhyMWRIbmMzTnp3NU1tVElwV2Ixd3kwOCtmUDV6dXI1dHk1Y3poMzdseVI2aElFQVRObnpzVEFnUVB4N2JmZm9sbXpadmp6eno4QkFON2UzcnA4aHc0ZFFuQndNRFpzMkdCd0JINUJ1bmJ0cXJkVVRWNTI3OTRObFVvRkp5Y25MRjI2Rks2dXJrV3U2MjNFWU53TG9xT2pkY0V2S3lzcjNZT2tkdEhpNTIzWXNDSFhzTTA5ZS9ib3ZheHFwMmRxeWVWeXZiVmZMbDY4Q0hOemM5U3FWU3ZQTmVSZWRRcVhwYVVsM24vL2ZXemJ0ZzNidDI4M09QejJ4eDkvQkpEVFUxQlkyb1dwcDArZmpwaVlHUHo0NDQrb1ZxMWF2bVZvcDZyRXhjVWhQVDJkR3phVU1KbE1CclZhRFZHajhaQUpzdStkYTczemNleXRmL1B1ZG5sTGFRTnAyazBKVEV4TWNQZnVYY1RFeEJpOE1YdDdlMlBLbENtNjM5UFMwckJpeFFwNGVIZ1lMRDh6TXhNT0RnNllNR0ZDa2R2MjVaZGYvdmZTOVp4Qmd3Wmg0TUNCU0V4TTFLMVorVEphdEdnQklHZmgxeGUvMy83NDR3L2N2WHNYTGk0dWlJbUp3YUJCZ3lDS0lvS0NndENrU1JOVXJWb1ZRRTRnOGZsZElvR2M5ZVJHamh5SlZxMWE2VTNscDVMQmE5K3c3T3hzTEZteUJDa3BLWmc1Y3laNjkrNE5VUlFobFVwaFptWUdFeE1UVks1Y0dULysrQ09tVDUrT3pwMDdZL3o0OGJDeXNzSzZkZXR3OWVwVnFGUXF5R1F5SkNVbElTRWhBWTBiTnpiWTZmWGd3UU5rWjJjakxpNE9QajQrVUt2VjhQYjJSbVptSmpJeU1uSUYxSjZuSGJuK290R2pSNk5mdjM2NmRlbTJiTm1Dc0xBd0xGaXdBTmIvUC9KS0c4Ujc4dVNKd1pGcEFRRUJCdGVDTmVUTW1UT1FTcVZRcVZTNGQrOGVqaDA3bG12OVRPMkdGL0h4OFFnSUNNRDE2OWNCQUFjUEh0UXRod0hrTFAxaGFIZjJzcXBDaGRvMnBtYW1md3BBTlJNVEV6aFZyb1IzMjdiR2lLR0RVYlZxRmFQVjh5QWhFWmV1WE1QVzdidHc3bnpPZXNDaWlDY0NjRk9qRVRlbnFaNXVlWHo3ZHM2TktoRVoxVjBiQmtxQXNidjNIVVNmWGoxUTN0WVdqeDQ5eG9IRFFSQkZxRVVJZjhUZVVENDBXZ05mUW5KeTFGTWs0eWtBdzFzSEVsR1I4YjVmc0V1WExtSG56cDF3ZDNmSHh4OS9ySmRtcUlPc3FHeHNiRkN6WmswTUh6NWNyMk5NNjlkZmY4VTMzM3lEYWRPbW9VZVBIcm5TLy9qakQyemN1REhQdGRsY1hGend5U2VmSURBd0VBc1hMa1J5Y2pJRVFkRE5UZ09BOGVQSDQvZmZmOGZQUC8rTUxsMjZHRzJuMUJlcFZMY2tPSkVBQUNBQVNVUkJWQ3AwNk5BQmMrYk00ZnQ5RVRBWTk0SVZLMVpBSXBHZ2N1WEtCZWIxOFBCQXc0WU5BZVJNdjl5eFl3ZnExcTJydDZENTlldlhFUm9hbW1jWml4WXRRa3hNREhiczJHRzB1ZDJHakJvMUNrRkJRVml6WmcwNmRPaUFLbFgrZXpBOC9YL3NuWGxjVFB2L3gxOW5scVkwcFdTSmF3bFJTWkZydmJMa3luS3YvVnF1dm9TNHVLU3MyWEt6SjdMdlcvYnRraVY3UkpHU1NpcEVSWXVvbERZdE16VXo1L2ZIL09iY3hpeE5aTXZuK1hqY3g5VTVuL001bjRuUGZNNTVmOTd2MSt2MmJkeTVjd2NtSmlhVkVsV09pb3BDZkh3OEJnNGNpT3ZYcjhQWTJCZ2NEZ2Y3OSsvSG4zLytxZlFhbVo0T0lQM2RWS1JQUjZoYTZ0V3RnNG5qeHNKcncyYVdVQ2pzenVGeXI1RDBkWGtrRWdtT0hqMEtQVDA5NXQrbmpZME5Ra0pDTkM1SjFkZlh4ei8vL0tPMkRaL1BsL3V1MEJSMUFxaHNOaHYxNjlkWHlLYjE4UERBclZ1M3NHblRKcFZXN0Q0K1BqaHc0SURhNFArZVBYdkE0L0hRdDI5ZjdONjlHeFJGWWVuU3BSZ3hZZ1MyYjkrT2VmUG1NWitOOEcxQjVyNXl1Rnd1Tm16WUFCNlBCMk5qWXdEU2Rmbmh3NGR5anNtNnVyb0tqcU1kTzNiRXFWT25FQm9haW03ZHVqRkJLQnNiRzZhTlVDakVqaDA3Y08vZVBibU1jRk5UVS9UcTFRczhIZy9GeGNXd3NiSEJybDI3Rk1ibjdlMk4wNmRQNDlLbFMwb3pkVGtjRGd3TURKaUhhNWwrUzhlT0hSVjI2SGs4bnR4bTJhdFhyeEFVRklRT0hUb3cyUUFDZ1VDdGVjeisvZnRWYXNiSmtJMGhPRGdZd2NIQnpQSGJ0Mi9MOVRWNDhPQnFGWXpMeVVrczBhL2JSZ0tLUXRmT0hiRmc3aXcwYjJaU0pTNmhFb2tFcjlKZXcrL3lOUVFFQmlFdTdqbktSQ0xRTkMwQXFGTmlXbksyVklUN21TOWkzbjU0TFNVb1d3bHQ3dUQ0aE1TRzUvd3V3OG54ZjdoMy93SGVGeGFDQW5Kb2lmZzI4RlJ4aDRkQUlIelhrSFZmUGUvZnY4ZVNKVXZBNC9Hd1lzV0t6eUtYMHJOblQvVHMyVlBsZVZtbU5KZkxWZnI4M2I5Ly93cWxKaHdkSGVIdjc4ODgrM2ZwMG9YUm1BV2tsWDdqeDQvSHJsMjdzSGJ0Mmlxcjl2dVFmdjM2WWRXcVZaK2w3K29NQ2NhVlE2Ym5ObVRJRUdSbVpzb0Zqc29qRTNtMHRiVmxYQVh6OHZKdzh1UkpXRnRieTJXN25EcDFTbVV3cnJTMEZLOWV2UUtMeFZJclpseVJFTHFPams2RkRpWDYrdnB3ZG5iR3lwVXI0ZUhoZ1IwN2RrQkxTd3ZaMmRsTTVIL0JnZ1dWK2lKNjh1UUpEaDgrREVEZVNSYVFsc1lxNDhXTEY5RFQwNE5RS0VSVVZCUUp4bjBGZW5idmlvWU5HOEJqeFJxa1oyU1E5UFVQdUhQbkRsSlNVakIrL0hoR0I4M0p5UWx0MnJSQmJtNHV3c0xDS3FXSHBvcW5UNTkrRnYwa2lxSVVGdlRjWEtrdWQ2TkdqVlFHMjJUWkxhcmNWLzM4L1BEczJUTU1IejVjTHRoV3UzWnRyRml4QXNiR3hrd0dqTDYrL2lkL0RrTFZRK2ErY3NMQ3dwZzVVbHhjakhQbnprRmZYNTl4VlM5UDE2NWQwYnAxYXdEU2pOaFRwMDdoMHFWTDZOYXRHOU8rZklDSnpXYmoyTEZqb0drYXBxYW1TRXRMUTcxNjlaaHMrK0xpWXRBMGpUcDE2aWhkZjJWck80dkYrcVFYaGVuVHAwTW9GTXE1cXQyK2ZSdEJRVUd3czdOakRCeGtqdEt5TE5mSzh2VHBVOFRGeFdIMDZOR1lObTBhQUducHlwWXRXK0RsNVNYbkxGc05kU0xMUUZNN1FjRXJLdVl4R3RRM3JwSkFYR0ZoRWJiczNJTXo1L3p3dnFBQVlva0VvR2tCRFp5bnhlTGxLVnpKQ3p4VkhVeExUbjZhWVdMZXhvY0MvdG0rYXgrR0R2d2RJZmZEcFAvMktHU0xpeVdWcTQwaUVBamZEV1RkVjQ1WUxJYTd1enZTMDlNeFpjb1VaR1ZsSVNJaUFrbEpTVWhLU29LYm14c3lNek9WUGdlb1FsdGJHM1BtekFFQUhEOStYQ1BUdHRUVVZBRFNaK3hIang1VjJON0V4SVNKUGNqZ2NEanc4UENBbzZNakpCS0owbmZ3c1dQSDRzeVpNNGlJaU1EdDI3ZVZadWw5S3VwTUlnbXFxWFpQUXA5Q3k1WXQ0ZWpvQ0FjSEJ6azlwZytSNmFPVUZ5ei9HRjY4ZUFHeFdBd3pNek9WSmFvQUtueGg5L1gxMWNpQ2VjaVFJUWdNREVSd2NEQ1dMRmtDZDNkM3pKZ3hBMWxaV1JnMmJCZzZkT2hRcWZHUEdUTUdZOGFNZ1ZBb3hDKy8vSUlSSTBiSWxlb3BJejQrSHBhV2xoQUlCSWlNak1SZmYvMVZxWHNTcW9hZTNicGl3VnhYTEYzbGhaeWNYSksrWG82ZVBYdENYMStmZVRtVkljc29VMlh2WFZsYXRHaWgxSzY4SWthUEhsM3BhMTYrZkFrT2g2UFcxRUZtcnFJc0dGZFVWSVRObXplRHcrSEEwZEZSb1F6VzF0WVdBSmlOQnhLTSszWWhjMStSMDZkUE04WUxNZ29LQ3JCbnp4NkZ0Z1lHQmt3d3JtUEhqakEyTmtaQVFBQ3VYTG1DcUtnb21KaVl5R2tpY2pnY3VMaTR3TmJXRnMyYU5VTy9mdjNrK252N1ZwcklWS3RXcmFyK1dIS28yNWt2ajdhMk5xT2pvNHhYcjE2aHNMQVFFb2tFNzkrL1IzSnlzcHpBOWZuejV3RkloYVZsZ1gvWnpqK1B4NnYyenNraVVkbFpEcGY3ZDM1K3ZzbTIzZnV3WUk1cnhSY3BRU2dVNG5uQ0MxeTdjUk9uenB5WEJZdEZORTJuQW5na2tzQXJMVDQ2QW9CRWZVOVNKQkxjWUxIcHlibDVlY2JlbTdmaDhWT3BSSnlFcGsrbXBUM0orYWhCRWdpRTd3S3k3aXZpNysvUFpHNHJ5eFF6TURCQWNIQndwVGJmK1h3K0U0d0xDd3VUeXd5dmlKaVlHTVRFeEZUWXJsMjdkZ3JCT0VCK2M4dmYzMThobTA1Yld4dC8vZlVYUEQwOTRldnIrMW1DY1lTUGd3VGpQc0RWdGVJSEoxa3dMajA5blhuNUxDcVN1bUpuWm1iS1pjS3BjMTY5ZGVzV0FGUVlCQ3RmOTYwTVRSOXVLWXJDcWxXck1HN2NPTnk4ZVJPUmtaSEl6YzFGaHc0ZFBrckRxYVNrQkNLUmlOR3ZLaTB0eGZ2M1VqMVVaWUhLakl3TXZINzlHbjM3OW9WSUpNTHg0OGRSVkZRRVhWM2RTdCtiOEdsd09Cd00vSzBmdExXMU1jVjVGZ3RBZHc2WGM2bFdMZE9PT1RtSkJWOTdmRitUWjgrZW9VZVBIdkR6ODFONlhwT2RLeG1ob2FIbzBLR0QwZ3lRc3JJeUJaY21UWkE1T1dtS1RPZXVaY3VXYW9QK011RjJaY0U0SFIwZDZPcnFZc0NBQVhJbDdoOGl5NHo3R0NkWHdwZUJ6SDFGamh3NUFvbEVncE1uVDJMNzl1MllQSG15Z3JicTBxVkxFUkFRZ0hidDJqSEhXQ3dXUm93WWdhMWJ0MkxwMHFVQXBOcU5IK0xvNktqeTN2SHg4UUNBZXZYcXdjdkxTNlZ1M0lkR0NGd3VWMk94NTJmUG5zSFgxMWZoZUhwNk9nRHBnN3N5eDdacDA2YkIwTkFRd0grWnMrVkZuSzlldllxclY2L0tYZVBzN0F3ckt5dU5OZ2lySTJrOE90VkVRcDhFcUxrWEwxL2pPSXo4QTQwYmFlNnNXMVJVaER2Qm9ianFmeFBoa1ErUitWWXE1VVlETHdCNnJ3aVNLMm5QWXA4QktLdk11SVQ1ZEpTT0llczZEWHFzNy9tTExJbEVBcHBHaWFTVSt1SXVxZ1FDNGN0QzFuMUZtalJwQWg2UGh5Wk5tcUJwMDZabzJyUXBURXhNWUdKaWdrYU5Hc205eDZyU2N5dlAwS0ZENVF5UTFxeFp3MVRTZlloQUlJQzd1enNpSWlKZ1pXV0YyTmhZdEd6WkV2SHg4WEJ5Y2xMN3pLQXEyM3I5K3ZXUVNDVFEwdExDblR0M0dIZlY4Z3daTWdRU2lRUkRodzVWKzFrK0Y3dDI3VUxIamgzUnRtMWJZdHhXRGhLTSt3alMwdElBQU1lT0hjT3hZOGZremdVRkJXa3Nubjd0MmpVQXFEQ045Vk9jRVQrRXorZmpyNy8rd3VMRmk1R2Jtd3MybTQxNTgrWjlWTG5JZ2dVTDVLTCt2cjYrekFPL2g0ZUhRdnVRa0JBQVVqMGRtcVp4K1BCaEJBY0h5NVhORUw0czlyMTZZcy8yVGJMMGRUUDlldnlnR25WKzdQVDFzTEF3dFRxUGxXSFpzbVdvV2JPbVVnT1lsSlFVeko0OXU5SjlWallZSnd2Nnk0d1pWQ0hiWkZBV2pHT3hXSmc2ZFdxRk8ybFBuandCbTgxbWpDOEkzeTVrN3YrSHRyWTIwdExTc0gvL2ZoZ2FHbUxjdUhGeUQrSmhZV0VJQ0FoQTM3NTlGYlJkUjQwYWhXUEhqaUVuSndmMTY5ZFhtMVdtaklTRUJBQlNzeGhaY0d6WXNHRnFOOWtDQWdLUW5aMnRVZjlDb1JBcEtTbHFkL2NmUFhxa2RKUEIwZEdSQ2NiSk5oeDM3ZG9GRG9lREdUTm1vSFBuenZqZi8vNkh2THc4Sml2K3pKa3p5TS9QbHpPRVVHWGdBRWhMWjZwVmFjdlRwNlVTczdhWFdJQmpWbloyZzB0WHIyUGE1SWtWWHdmZzRhTVlyRnpqamFmUG5qT2JuRFJOdjZSQkxTbG1sZnBsUFgxYUFrQ3N2aGZsWkdiR0ZEVXhhSE9JWWxFalNrdExwZis0YVBpbnZYeVU4REg5RVFpRTd3K3k3ditIaFlVRmdvT0ROUW9LcWRKeks4K0hjbEdxSkYvZXZuMkwyYk5uSXk0dURpNHVMdERYMTBkc2JDeEdqaHlKbHk5ZndzZkhCeVVsSlpnNWM2Ykc3K1lYTGx4QWVIZzRXclJvQVdkblo3aTZ1bUxkdW5VSzJyRWNEZ2NqUjQ3VXFNK0tLQ3NyUTBoSVNJVUpReklrRWduMjc5K1B2WHYzSWlnb2lHaExsNE1FNDlSQTB6UlR1bFgrQlZqMllPbnQ3UTBEQXdNQTBoZlptVE5ud3M3T1RtNW4vTmF0V3poKy9MaEMzM2Z1M01HYk4yOEFBT0hoNGZEMTlkVllIUDVqS1N3c3hKNDllM0RpaEhRamxNUGhRQ1FTWWZ6NDhaZ3laUXBHakJnQkhvK25jWDkvL3ZrbmV2YnNDYkZZREU5UFQzVHMyQkY5K3ZRQkFMUnQyMWFoL2JWcjE4RG44OUd4WTBkSUpCTFVxRkVEbHk5ZkpzRzRyd3hKWDVmSHdjRUJreWRQVm5uZXo4OVA0d0I1Zm42K25JaHFlU3d0TFhIbzBLRktqNjh5NWVSQ29aREp0S2xJS0YzMnNxM3FBZUxESGJZUHljek1SRXBLQ3N6TnpWWDJRZmkySUhQL1AzSnljdEM0Y1dQRXg4Zmpqei8rZ0lPREE0WU9IWXJYcjE5ai92ejVxRldybGxMMzQ3UzBORWJYVlNBUUlEMDl2Vko2YStIaDRVd0ErK2JObXdDazJXZXF2amNBcWNSRlJjRzRDeGN1SUNZbUJ1SGg0ZkR4OFZFd2RRR0F1M2Z2WXRHaVJaZzFheGFHRFJ1bWNMNzhQTTdMeXdPZnoyZStmOWhzTnVyVXFRTWJHeHM1ZlYxZlgxOWtaQ2pYQnYvUXdBRUFCZzRjV0wyQ2NRQlNuNWVHbTVoencwUWkwZENBd0RzWTlIdC9OUHhKTVZ0WUxCWWpKemNYRHgvRllOK0JJM2o0S0JvMFRVdWRVU242dVZpRS9hVjAwYm1NeE1RcWNUcE5lVjRVWW1LdUd3T0s2Z3lnREpBb09vWVFDSVJxRFZuM3BWQVVwVkp2dmFDZ2dIbi9yMHF1WDc4T1QwOVBsSlNVWVA3OCtSZzVjaVRPblR2SG5KODllemJLeXNwdzRzUUpSRVJFWU1tU0pSVnVicWVscGNIYjJ4c0E0T2JtaG5idDJxRlBuejd3OS9lSHA2Y24xcTlmWDZXZklTOHZEMmZQbnNXcFU2Y2drVWcwRHNibDVPUkFJcEdBeitlVFFOd0hrR0NjR3BLU2t1VEVobVhPcVk4ZVBZS0JnWUZjbG9oTVIwcjJjQ3BEVm9KU0hxRlFLRGR4RGg0OENFOVBUM0E0bkVxNW1XcksrL2Z2Y2VMRUNSdzdkZ3lGaFlYZ2NybHdkbmJHb0VHRHNHYk5HdHk4ZVJNYk4yN0V3WU1ITVhyMGFBd1pNZ1JHUmtZVjl0dWxTeGZtODNoNmVxSjU4K1lxVTE4VEV4TVJHUm1KZ1FNSE1wRitXMXRiM0xoeEEybHBhV2pZVVBNeURrTFZRdExYNWVGeXVkRFQwMU41WHRPQWRYWjJOa3BMUzFXV2JENTc5a3lsMFlrNkpCS05KSUlBQUZ1MmJFRldWaGJhdFd1SFZxMWFxVzBySzVuOTJMSnhtUU5qMTY1ZFArcDZ3cGVIelAzL3NMYTJ4dkhqeHhFWUdJZzllL1pndzRZTjJMTm5EOWhzTmdRQ0FiWnUzY3E0cmNySXlNakF6Smt6SVJBSVlHQmdnTnpjWEV5Yk5nMEhEaHpRS01DVW1wcUsyTmhZV0ZsWmZaSUdiWHA2T2lJakl4RVpHY2xrb08vWXNRT0FWRkJaTEJZcjNkV1hsYTFyc3V1Zm1KaW9rY3U4cjYrdnduZVVLZ01INE5PMWQ3OU5ucGFLNmRhck9XRDNmeHIzWERzNjlyRmNNSTZtYWFTOWZvTkxWNjhqTkN3Y0VaRlJFQWlGTW1mVWN4S2F2b0ppeWVYVTFOamNxaDFYb2xBaWFUT1B6Y0psZ0g1ZVNnc2lLcjZHUUNCVUo4aTZMNDlFSWtGU1VoS2oyUllURTRQazVHUkcrNjBxU0VwS3d1Yk5tM0gzN2wwWUdocGk1ODZkY3BJWE1paUt3b0lGQzJCcWFvcDE2OVpoL1BqeDZOMjdOOGFNR2FNMEtDZExCQ291TG9hRGd3UFQ1OXk1Y3hFU0VvTEF3RUJjdTNaTlFhdjJZMGhNVE1TcFU2ZHcrZkpsQ0lWQ2NEZ2NKZ0ZIRTE2OWVnVUFhZzByZjFSSU1FNE5CZ1lHY3J2RjlldlhSMVJVRkY2OWVsVmhsb2s2dG0zYmh0ZXZYNk4xNjlZWU9YSWtySzJ0TVhYcVZDeGZ2aHczYnR5QWs1TVRySzJ0UDNuOHNiR3g4UFgxeFkwYk41ZzZkanM3TzdpNHVLQng0OFlBQUM4dkw5eTVjd2RidG14QlVsSVNkdXpZZ2QyN2Q2Tno1ODc0N2JmZllHdHJXeVVSN0gzNzlnR0FuQ2orb0VHRDRPL3ZqME9IRG1IeDRzV2ZmSTl2a1FZdFc5Ym1VVHAvMHhUVVIwSStQNFlWTmJEdjFSUGJONjdEMGxWZXlNck9OdE9yeXcvUXIyMDFOamsrOXRtWEdPRDNpT3hGVXFhVldKNlVsQlFBVVBrQ2EyeHN6TGdOVmdaTjU4cnAwNmR4OHVSSmNMbGNMRnEwU0czYndzSkNKQ1VsZ2NmamZaU1F2RUFnd0xsejU4RGhjREJpeEloS1gxOGRJWFAvKzRPaUtOaloyY0hHeGdiT3pzNklpNU9LM0hPNVhQajUrY0hBd0lESmVudno1ZzMrL3Z0dlpHUmt3TTdPRGg0ZUhwZzZkU3FlUFh1R2FkT213ZHZibTFsblZYSGh3Z1VBcUhScGEzbkt5c293YXRRb0pyT1Z4V0xCMnRvYXRyYTI2TnExSzh6TnpUKzZieGtDZ1FEUG5qM1Q2TGxIV1hEdFJ6SndrUEhxK2VNSUU3TzIxNFZDNGVDOVBvZnhlei9wUzB2MnUzZll2ZjhRemwyNGhMejhmRm5nc295VzBKZEZJdEc4dEJkMEtxRGFHZlZUU1kyUERtN1N4TUs4akUxeDM3eU0xNnpXbVVBZ2FBUlo5NzhmOXUvZmo0Y1BIK0x4NDhlTVRBc2czYVJxMDZZTnpNM05tVXE0anlVNU9SbUhEeC9HeFlzWElaRklZRzl2RHpjM3R3cWZzNGNQSHc1emMzT3NXYk1HL3Y3KzhQZjNoNldsSlhyMDZBRmJXMXVZbVptaHRMUVVibTV1U0VwS2dvV0ZCV2JNbU1GY2IyUmtCQmNYRjZ4ZXZSclIwZEZxZzNHeStJQXlMYnFrcENRQVVtZlluVHQzQXBCdThJMGZQeDdEaGcxak5oMWw2M3I1TFBrUENROFBCd0E1Z3l1Q0ZCS01VME90V3JVd2ZmcDB1V1B6NXMwREFQejY2NjhhOVZGUUlOMWtrR1dEK2ZqNDRQang0MkN4V0pnN2R5NG9pb0tGaFFVT0hEaUF4WXNYSXpRMEZLR2hvZERSMFdFbXlJd1pNOEJpc1VCUkZOaHNOaWlLZ2tRaVFWbFpHY3JLeWhpQnlPM2J0K1BseTVlNGVmTW1idDY4eVdqYlVSU0ZIajE2d01uSmlYR0JLMC8zN3QzUnRXdFhYTDE2RlVlUEhrVkNRZ0x1M2J1SGUvZnVnYzFtbzIzYnRuQndjTkRZalEwQVJDSVJoRUlodUZ3dXdzUERjZVBHRGRqYTJzTEN3b0pwMDZWTEZ6UnQyaFRuejUvSHlKRWpGYlI0cWdNY3FvWVpUV0VxUmVHYlVMVFgwZEZScTBGZy8ydFBpTVFpV2ZwNk83RFl1MyswOVBWang0NHAxWGlUSVJNeUJ3QkRRME5vYTJzak1EQVFZV0ZoakdoNVNVa0pEaHc0QUFDd3NySlMybytCZ2NGSGxXaTd1N3VyUFM4U2liQjc5Mjc0K1BnQUFCWXRXb1NtVFpzeTUyVGZJZVhiYjl5NEVTS1JDQjA3ZHZ3b1VkWDE2OWNqTnpjWC9mcjFRNTA2ZFNwOWZYV0V6UDN2anhjdlh1RDgrZk80Y09FQ2lvcUtZR05qZzM3OSt1SGd3WU00ZS9Zcy9QejhjUGJzV1dSbloyUE9uRG5JemMxRjU4NmQ0ZW5wQ1M2WGl5MWJ0bUQ4K1BGNDhlSUZSbzhlamJsejUyTG8wS0VvTFMyRmxwWVczcjE3aDd5OFBCZ1pHZUhWcTFjNGZ2dzRkSFIwRkw0SEtzcVFGNGxFek44bGw4dkZ3SUVEVVZCUWdLNWR1K0tYWDM2UmN6TStjK2FNU2wzYWlnd2NBR0R5NU1sNDlPZ1JTa3BLMEtsVEorYTRsWlVWazlFdWUxWWhnc3p5MEdKNkdVVlJkakdQbitqN25ydUkxTFJYT0h6OEZQTHpDd0NnaktieEJoUjlueTZEVjBwaWROU1hHbGRLU2x6Nmw3b1hnZkFqUWRiOTc0ZlEwRkJFUlVXQnorZWpXN2R1Nk5DaEE2eXRyV0ZoWWNIOHptVEJ1SlVyVjJMbHlwVVY5aWxMWGhFS2haZy9mejRqRC9IVFR6OWh6cHc1R3BkMEFrRHIxcTF4K1BCaCtQbjVZZS9ldlhqeTVBbWVQSG1DZ0lBQTdOaXhBKzd1N2dnTEMwUHQycld4WWNNR0JZTzJZY09HNGFlZmZwTFRpODdMeTBPTkdqV1l0dW5wNll6Ty9ZZUpBMFZGUmZEMzl3Y2dsZHd4TVRIQnVISGowTDkvZjJhRFRZWXN3SGJqeGcwSWhVSkdhMWJHdTNmdm1LeDlUZU1uUHhJa0dLZUNDUk1tS05TTEJ3VUY0ZGF0VzZoYnQ2NWFJWE4vZjMvY3ZuMGJIQTRIUVVGQllMRllhTml3SVVwS1NoakRod1VMRnNpOXBEZHIxZ3hIang3RnJWdTNjTzNhTlVSSFI2T2twQVRBZjhZSDZ1amV2VHZZYkRiV3JWdUg2T2hvQU5JdmhmNzkrOFBCd2FIQ0hYbzJtNDBCQXdaZ3dJQUJDQXNMdytuVHAzSDM3bDJJUkNJa0pTVnB2THUrWWNNRzVPYm1JaU1qQTJWbFpUQXdNSUM3dXpzNEhBNmNuWjBWMmsrY09CSHU3dTVZc1dJRkRoOCtyTkU5dmlkWUZMaWdhSmFXRmc4RCt2ZFZxaHZ6cFdDejJiRHQwZ24xalZWckVaSDBkZWxjVkJhMGxwR1VsSVNvS09sN0UwVlIrUFBQUDNIdzRFR2xXVzZtcHFiNDVaZGY4UHIxYTJaZUFtQTBwcTVjdVZMcDhkRTBqZlQwZE9aYUhSMGQyTm5aZ2FacEJBY0hZL3YyN1VoSVNBQ0h3OEg4K2ZQbHNtNGVQSGlBV2JObW9YYnQycWhSb3daNFBCN1MwOU9SbDVjSEZvdUZpUk0xRXhvdlQzeDhQTTZlUFF0OWZYMmxtbG8vS21UdWZ4OEloVUpzM2JvVm9hR2hqUHU1aVlrSkZpNWNpSDc5K29HaUtBd2VQQmovL3Zzdjh2UHpjZlBtVFd6ZnZoMWlzUmoyOXZaWXVuUXA4MkJxWkdTRXZYdjNZdDY4ZVhqNjlDbFdybHlKMXExYlk4bVNKWGo5K2pWS1Mwc2hFb25RcWxVcmJOMjZGYVdscFpnOGViSkNhZmh2di8ybU5vUHM5dTNiY2s3TXNrMUNaWVNFaEZSb0txWEt3QUVBUm93WUFSOGZIL0Q1ZkxrTk9TY25Kd1FHQm1MSGpoM01qbmRsdFBKK0JBVHY2WGdkUStvOEJUZ3U5RmpPYkp6U05QME13QWtha2hzcGNiR2hYM2VVQkFLaHFpRHIvdmVEcTZzcjJHdzJ6TTNOSzl4SUtyLzVwSXJ5bXFnOEhnOTkrL1pGWEZ3Y0prNmNpR0hEaG4yVVVTS0x4Y0tRSVVNd2FOQWdoSWFHNHNxVkszQnhjUUdmejBkZVhoNXExcXlKYmR1Mm9XN2R1Z3JYVWhTbFlOeTJaTWtTaElTRWdNdmxnc3ZsTXU4aVAvMzBrOEo3dnE2dUx1Yk9uUXR2YjI5TW16WU5vMGVQVnZsN01qVTF4ZlRwMDdGdjN6N2N1WE5IYVJzK253OG5KeWRHNG9yd0h5UVlwNEtmZi81WjRaaE03SEh5NU1rS2s0ckQ0YUJObXpabzJMQWg5UFQwbUdpeXJxNHVac3lZd1VTSkZ5OWVqTGk0T0tWbURXdzJHL2IyOWt3cGlGQW9SRWxKQ1VwTFMxRldWZ2F4V0F5SlJBS3BKYjNVVUVLV01XZG9hQWdPaHdNdkx5K3NYcjBhdlh2M3hxKy8vdnBSZWl5ZE9uVkNwMDZka0plWGgydlhyc0hNekV4Qks2YzhQQjRQZ1lHQjRISzU4UGIyUmxCUUVMaGNMbnIyN0lseDQ4WWhLU2tKLy92Zi81Um12dlh2M3grWExsMnE5cVZ0UEo0V2hnOGRoTTRkMjMvdG9XakVqNXkrM3FWTEY3VkJwVE5uempEQk9FQ2F1V3BtWm9ZblQ1NHdEbmhzTmh1TkdqWEN3SUVEd2VQeEVCMGRqU1ZMbHNqMWs1T1RvM0JNVTJKall4RWJHd3RBcWxOcFoyZUh3TUJBeHRHd1NaTW1XTEZpaFlMR1JMTm16Y0RqOFpDZG5TMW51VzV1Ymc1bloyZWx4aXNWMGJKbFM5amIyNk5mdjM1cVJlZC9WTWpjLzdiaDhYaElTRWhBWm1ZbSt2VHBnMEdEQnFGejU4NXkyYU5jTHBjeFp2THo4d05GVVpnOWU3YWNXWk1NWTJOajdOKy9IK3ZXcllPMnRqWmF0R2dCUzB0TDVPVGtRRTlQRDVhV2x2ajc3NytSbHBhRzFOUlVPRGs1S2ZReFpjb1V0WE1wT1RsWkxoaW5EazlQVDdsczNzckNZckZnWldXRmdRTUh5ajFQMERTTmYvLzlGeUtSQ0hwNmV2anp6ejhyZEd6KzBjak1qQ2t5TWJTK0JwbzFSQ1FTNllOR2dnVDBsaEtoK1BUYnBNYzVBTXErOWhnSkJFTFZROWI5Yng5VlZTdktHRHg0c0VwTmRCbjkrdlZqa21nQTZmdXR2YjM5UndYaFBvVEZZcUZyMTY1eW1zeExseTZGUkNLcFZGV1ptWmtaUWtKQ21NbzZYVjFkV0ZwYVl1N2N1UXFaZFFBd2RPaFFkTy9lWFNNZGVTY25KNHdmUHg1NWVYa0t1ckVjRG9jeHZDUW9vdHhHNUN0aVltcmRHVnpxbkw2ZW52RVc3elhvMGUzYkVnTVBEUTNWS0tvcmtVZ2dFb21VL3VQKzBTZ3RMUVdIdzFFWlVTOWZjdk9sdWY4Z0FpNXpGaURyM2JzODBCaWEvT3hSWUZYMmIyTGV0aWNvK29TK25wN3g3cTBidjV1RkdaRCt2WnkvZUFXcjEyNUFibDYrR01BdG1wWk1TWGtlay9RNTd2Y3QvSzVFSWhGWUxOWjNXMjYxYjk4K0dCa1p5Um1scUlLbWFXWnVLdE9LcUF4aXNmaVQrL2pTa0xtdm1pOCs5Ny95dXArVGt3TStuNi94ZXAyZW5xNlJtWUZFSWxIN1hTSVFDS3FwZ2NHM3plZWUrK1ZwMEtCQkRTNi96bFFBcFVXVTRGRDI4K2VLQXFNRUFxRmFRTlo5emZtZWYxZmZPelJOUXlLUmZIZlA3Wi9DbDF6M0t3dkpqS3NrbXFaWHNsZ3NFb2o3ZnlyNlBYeXRRQnhCUFJ3T0I4T0hEa0xObXZxWTRqeUxEY0Flb0s1VzUvVDE3LzNmNHFSSmt6UnVTMUdVeHM2d0ZmRWpMZWcvQWovYTNLK3NhWWttZ1RpZ1lnMDFFb2lyL3J4NTg2WVllTFBoYTQrRFFDQVExUEdqcmZzL01qSU5lc0szd2ZlWi9rRWdFTDRZOXIxNll0dkd0VENxVlFzVVJabnAxOVgxcjl1ME5hbEhKQkNxT1dUdUV3Z0VBb0h3NDBEV2ZRTGh5MEtDY1FRQ29VTGFXTFdHb1dGTjZROFUxWmdOTVVucElCQitBTWpjSnhBSUJBTGh4NEdzK3dUQ2w0TUU0d2dFZ2xxS2lvb3hiZVpjdkhncGRScVVTR2kzOUtTNDFLODhMQUtCOEpraGM1OUFJQkFJaEI4SHN1NFRDRjhXRW93akVBaEtvV2thaVMrU01HR0tNMklmUDRWRVFxZUxKZlRZMU9mUlJ3SFFYM3Q4QkFMaDgwRG1Qb0ZBSUJBSVB3NWszU2NRdmc0a0dFY0FJSFYxSXhESzh6WXJHOHRXZStIaG8yaUFwdDhEV0pqS0x2djNhNCtMUUNCOFhzamNKeEFJQkFMaHgrRkhYL2ZmdjlmTTZGb2lrYUM0dUJoQ29mQXpqNGp3by9COVd3ZFdBeTVldkloVHAwNWgrdlRwS3AxYUZ5OWVqT0RnWUZ5N2RnMDZPam9mZmEvdzhIQkVSMGRqekpneGpJdGJZbUlpRml4WUFHdHJhL3p6eno4ZjNUZEJQV0t4R00vakU3K3FXeWVYdzRHNVdRdU5IRFNMaW9veDJYa21IaitKQTAzVEVFc3dQVFgrMFhFQTRzOC9Vc0tuOFBidFd4dytmQmlkTzNlR3JhMnQyclpSVVZFNGNlSUUzTnpjVUx0MjdTODB3aDhMTXZlL1Q5NjllNGRqeDQ3QnhzWUczYnAxVTluTzA5TVRXbHBhY0hWMTFlanZlT0hDaGREVzFvYUhoMGRWRHBmaHdvVUwyTGx6Snh3Y0hPRG82S2l5WFhoNE9PYlBuNDhlUFhwOHRyRVFDT3FvWGR0TXI0YWhWaDBKeGFyTllWRTF2dlo0Q05VVGtWaFNRdEdTN0NJSXNuSVN2NHdyS0ZuM3Z6L216Sm1Edkx3OGJOaXdBUTBiTmxUWkxpRWhBUTRPRHVqUm93YzJiUGorakxJakl5T3hjZU5HbUptWlljbVNKV3JicHFXbElUOC9INWFXbGw5b2REOG1KQmluZ295TURQenh4eCtmMUVldlhyMndZc1VLdFcwQ0F3TVJGeGZIQk1lVVVWSlNnc0xDUXREMHgyY0pDd1FDckZ5NUVtbHBhZmpwcDUvUXYzOS9BRUREaGcyUm41K1BpeGN2WXR5NGNXalNwTWxIMzRPZ2lGZ3NsckRaYkxxNHVBVExWbnQ5N2VHZ3c4ODIyTHJCQzNYcjFGRjZucVpwdkVwN2pRVkxsaUgyOFZPQVJyYUVwdWVueGtjZitjSkQvU0c1ZlBreTB0UFROVzdQWXJIZzVPUWtkeXczTnhjblRweUFqbzVPaGNHNGxKUVVCQVFFb0c3ZHVwZzdkKzVIalptZ0hETDN2eStpbVV0aTRRQUFJQUJKUkVGVW82TVJHQmdJVjFkWEFOSjVkT2pRSVpTV2xqTEJ1TXVYTCtQaHc0ZVlOV3NXK0h3K0JBSUJ6cDQ5aXdZTkdtRE9uRGthM1NjcUtnbzFhc2pISGZidDI2Znhybng1L3ZyckwvRDVmTGxqang0OVFsWldGZ3dNRE5SZVcxWldodno4ZkJRV0ZsYjZ2c3BZdUhBaFhyMTZwWEg3cmwyNzR1Ky8vNjZTZXhPK0wrcTBhc1hYbFhDWGcwSWZnTkptMHpTUHBtanlQa0w0TEhEWWxCZ1VSNkFQWFlHK21mV2RBbkh4Z3M4VmxDUHIvdmRKWEZ3Y0lpTWowYVJKRTlTdlg3OUsrNzV5NVFwV3JWcjF5ZjBzV0xBQUF3Y09aSDYrZS9jdUlpSWlsTGJ0MkxFanVuYnRxbkNjcG1sczNMZ1JjWEZ4ZVAvK1BRUUNnY3I0UTE1ZUhpWk1tSUN5c2pMczNic1hMVnEwQUFBVUZCVEF6YzN0b3o5SDkrN2Q0ZURnOE5IWFYwZkk0cWNDaVVRQ2dVQUFRME5EbUpxYVZ1cmEwdEpTUkVkSFYxajZLUlFLY2YvK2ZkU3VYUnR0MjdiOWxPRld5TzdkdTVHV2xvWU9IVG93Z1RnQTBOYld4dmp4NDdGaHd3YnMzTGtUYTlhc3FiQ3ZaY3VXNGNHREIxVTJ0bFdyVm4zMnovKzFFSWxFS1d3Mks0S20wZUxyam9UU3BpaVl2RW5QUUhGeGljcFdiN095c1hqcFNqeUllQWpROUhzYTFOd1VkdG1KTHpqUWFzdm16WnVSbFpXbDh2eUFBUU53L3Z4NVBIejRVT00rbFFYamxFSFROSTRjVVh5MmtrZ2swTkxTZ3ErdkwrclVxUU9Lb3VUT2M3bGNqQjQ5V3VQeEVQNkR6UDN2QzE5ZlgxeStmQmwxNjlaVittOCtNVEVScTFldmhwYVdGaVpPbkFnK240KzR1RGhJSkJLMGE5ZnVrKzU5NXN3WnRkOE5xbkJ3Y0ZBYWpBT0E5dTNiZjlLWXlqTisvSGdrSkNTb1BMOXQyellrSmlZaUpTVUZMVnUyWkk2L2YvOGVhV2xwTURZMmhxR2hJUUJBSkJJaElTRUJKaVltVlRZK3d2ZERJOVBXemRrUzlnNEF2U2xRTEE2SERTMHRIdGhzb3BwRCtEeEl4QklJUzBzaEVvbEFVMmlsejZuUmltOXFPUzAxOGNuVHFyNFhXZmUvVHc0ZE9nUUFtRHAxS3Roc2RwWDJMUktKSUJBSVlHbHBpY2FOR3l1Y1QwdExRMnhzTEt5c3JKUm01TW5PaTBRaXVlTVJFUkU0ZXZTbzBuc2FHaG9xRGNaZHZYb1ZjWEZ4YU5pd0lkTFMwckI3OTI1bUEvSkREQXdNTUh6NGNPelpzd2ZUcDArSGo0OFBHalpzaU5MU1VvU0hoMnZ5MFpYU3FGR2pqNzYydWtLQ2NSVmdZMk9EZGV2V1ZlcWFOMi9leUVXdlZYSG56aDBJQkFJTUhUcFU0U1c0S2drTEM4UFJvMGVocGFXRnhZc1hLNXdmUG53NGpoNDlpaHMzYnNEVzFoWURCZ3hRMjE5T1RnNHlNaktxYkh6VnVlNCtQU2t1dFdIRGhxT0VRdjJxL1hhdkpOcUdIQnNPbTNWSFhSdVNwdjU1Q1FvS1FrcEtpc3J6VmxaV21EMTdOZ29LL3R1d3pjL1B4OEtGQzlHZ1FRTzR1N3NyWE1OaWFmWUNJNUZJc0h2M2JxWG5aSDNzMmJOSDRWeU5HalZJTU80aklYUC8rOExOelEwUEh6N0VwazJiWUdGaElSZmtLaW9xZ3B1YkcwcExTN0YrL1hvMGFOQUFnSFJ0QllCZmZ2bmxrKy9mb2tVTG5EeDVVcU8yWGw1ZStQZGZSU21mN094c3BLYW1va0dEQnN3WXF3SXJLeXZVcWxVTGdEU0Q0TzNidCtqU3BRdTB0TFFBQUhwNmVnQUFQcDh2OTNKdysvWnR6SjA3RjQ2T2poZzFhaFF6eHI1OSsxYloyQWpmRC9YcVdldXlPU3dmaWtKM0xTMHU3SHZab2YzUE52aXBRWDN3ZFhXLzl2QUkxWlRpNG1LOGZwT09oNDlpY05YL0psVmFXdHFEeFdIdHExT25WWitzcktkVmt4cjgvNUIxLy92anhZc1h1SG56SnN6TXpHQnZiODhjRndxRkVJc1ZmeFd5ZDFhWmRwd3llRHllUWxCdjBLQkJHRDU4dUVMYmMrZk9JVFkyRm9NSEQ4YlFvVU5WbnY4UVoyZG5USmt5UmU3WXc0Y1A0ZXJxaXBvMWF5cTB6OHpNeExwMTYyQmdZSUNEQnc5aTRjS0ZPSGJzR0xwMzd3NGJHeHVsbjJQS2xDbkl6OC9IcVZPbk1HM2FOQnc0Y0FDMWE5ZEdaR1NrMHZhQU5QbG56NTQ5Y0hkM1YvcDVDSXFRWUZ3RnFKdHNxdERVRE9IY3VYTUFnTUdEQjBNZ0VFQWlrYWdjQXlBdFYxVUZsOHNGbDh0Vk9QN216UnNzWExnUUVva0VzMmJOVWhxUjV2RjRXTDU4T2Y3KysyK3NXclVLelpzM2g0V0ZoY3A3YmQ2OFdlM25BZ0FuSnlkRVIwZGowNlpOYXZWMmZnRG90TFEwMVg5eFg0aEd0VnFYcVBKcklXbnFYNGJqeDQ4emMzbjc5dTA0ZWZJa1ZxOWV6Y3dQTFMwdEJYMlI4K2ZQQXdENjlldUhUcDA2ZmZTOTJXdzI3dDI3QjBBYVFEaDQ4Q0JXcjE3TlpLdklPSFRvRU5MUzBqQmx5aFNpSWZmcGtMbi9IY0huODdGaXhRb2NPM1lNSmlZbXlNN09aczRWRlJWQlIwY0hibTV1Nk55NU0zUDg5dTNiekxYS0hwWUJvRldyVmdnTEMyUEtVSVZDSVdpYXh2WHIxd0ZBN1ZwYldlN2NrYjU3R1JrWk1mMlhSMWRYdDhMU2RXV1VMOEYxZDNmSDFhdFhzWFRwVXZJZFFhZ1Uycld3RURSdHE2MnRnM1dybDZIYkwxMmdwOGYvckp2UkJBSWdYZXVHRFBvZEEzL3ZpeG16NTZPNHVLUVQzNGk3TENzTG11a0xWT0pXWk4zL3Z0aTFheGRvbXNhTUdUUGt2b3ZjM2QxeDY5WXRsZGZkdlh0WDVmdnQ3dDI3cXpRN1hSbGNMaGR2Mzc1RlVGQVF1blhyaGthTkdqRnhnZzlsS3NSaU1SWXZYb3lDZ2dLc1hMa1Nob2FHOFBEd3dKOS8vb201YytmaTBLRkRLblh5NXM2ZGl6ZHYzdUR1M2JzNGNlSUVuSjJkUCt2bitoRWh3YmdLQ0F3TS9DekJwTmV2WHlNc0xBeVdscFpvMGFJRjdPM3RrWk9Uby9hYVBuMzZxRHpuNU9TRTZkT255eDByTEN6RW5EbHprSitmajM3OSttSGt5SkVxcisvUW9RTW1UWnFFdlh2M1lzNmNPZGl4WXdjcEkvbEJ5SDZYZytXcjF5SThNZ29BWFVnRDdpbmlvbU5mZTF6VmpmSzZETEtnbTVhV2xvSitWSGtDQWdJQW9Fb3pTWXFMaS9IZ3dRUE1temNQdTNidFlzYVNuSnlNblR0M29tYk5tcGcwYVZLVjNZL3c3VUxtdnBUazVHUzhlZk1HQURCczJEQThmZnFVMFc1TVQwOUhZbUlpVTc0U0VoS0NUcDA2NGRXclYwaE1UQVFBdFErbmdZR0IyTGh4STE2K2ZDbDNmTkdpUlFBZ3A3MmlhWmE0c3QxNlFKcDlDd0N4c2JGS2c0Tk5talQ1cUdBY2dmQ3BOR2pRb0FZTHJMR2d3UHE5bnoxK3Rlc0JiUTJFNVFtRXFvQ2lLT2p4K2VqZTlSY01HZmc3VHZ6cnl3S05pZlhxV2YrVG1SbFQ5TFhIOXlVaDYvNS9SRVZGNGRhdFcralNwUXRqb25qeTVFbElKQkswYXRWS3FmbEZRVUVCN3QyN2g3cDE2K0xubjM5VzJxK1JrWkhDTVg5L2Y3eDQ4VUxodU96WjROcTFhNGlQajFkNVhoa1BIejdFK3ZYcllXcHFpa2FOR2lFL1B4K0FmRENPcG1tc1dyVUtVVkZSR0Rac0dDTlZWYjkrZmF4WnN3WXVMaTV3Y1hIQnpwMDdVYTllUFlWN3NGZ3NyRnExQ29jUEg4Ymt5Wk5Wam9YdzhaQmdYQVUwYWRJRVBYdjJyTlExaFlXRjhQWDFWZHRHVnNvaG0veTllL2RXRUhCKzhlSUY0dVBqb2EydERZRkFBRGFiRFdOalkxaGJXeXYwWjJabXBqQUdaMmRueE1mSG8zbno1a3BMM0Q3a3I3Lyt3dVBIanhFYUdvcng0OGZEMjl2N3MwZjJDVitYb3FKaVRKcm04bCthdWhqVFV1T2pmN2cwOVcrUndzSkNQSGp3QU0yYU5kTkl0M0w2OU9sSVQwOUhhV2twQUtrR1ZrQkFBSFIxZGJGdTNUb20yRit2WGoxMDZkSUZUNTgreFowN2QyQnNiQXdBMkxCaEE4ckt5akI1OG1TOGUvY083OTY5QXlBdFZTV0IrZW9IbWZ2L2NlYk1HWnc0b1Z3bUp6QXdFSUdCZ1hMSDd0NjlpK1BIandPUTZxbVZOejZLajQvSGlSTW4wS1ZMRi9UcDB3ZmEydHFZTldzV3M3NnZXYk1HV2xwYW1EMTdOZ0JwWnR5QkF3ZVFrSkR3U2VXdXN1OExiVzF0cFJ0enUzZnZWdW1xbDVlWFY2SGhneWJrNStmTDZkVElNb0UzYk5pQUxWdTJmSEwvaE84WExmMjZkV25RV3RwYVBMU3hhazBDY1lTdkFvZkR3YzgyYlhETzd6SUVnaEtXbHA3RUdKbFFqSkJVVThpNi94OGlrUWhyMTY0Rm04MW0xdVAwOUhSczJiSUZORTNqeElrVG1EQmhnc0oxejU4L3g3MTc5MkJoWVlHVksxZHFmTCtZbUJnOGVmSkU0YmhzY3kwNk9ocVBIejlXZVY0WnN1ZDBXWlZMWGw0ZUFNaVZxYTVidHc0WExseUFsWlVWNXMyYkozZDlseTVkTUhmdVhLeGR1eFlUSmt6QXRtM2IwS3haTTRYNzZPcnFFc09sendnSnhsVkE4K2JONGVMaVVxbHIzcng1b3pZWWw1V1Z4WlNveXZTYTVzK2ZyOUJ1eXBRcDRQUDVzTGEyUmtoSUNLeXRyWkdlbm80VksxYW9UZXQvLy80OVhGeGNFQnNiaTU5KytnbmJ0MitIam81T2hlTm1zOW5Zc0dFRDNOemNjUGZ1WFV5ZlBoMHpaODdFeUpFanExelFrdkIxSVducTN6NEJBUUVRaVVUbzE2K2ZSdTExZFhXaHA2ZkhsTWxyYVdsQlQwOFBOV3JVd0tGRGg1UnFUSDI0TUFQQTZ0V3I1WDV1MTY0ZDl1N2QreEdmZ1BBdFF1YStJaU5HakpETGdFOUtTc0ttVFp0UVZsWUdPenM3L1BISEgzTDZqQ1VsSmJoOCtUSUE2VVphK1ZMVHMyZlBBZ0E2ZGVxRVFZTUdBWkRYbE51NGNTTnExS2loa08xYXExWXREQmt5UkdGc1lyRVlZckdZMFdjRGdORFFVTVRGeGNtMXUzcjFLa3BMUzlHM2IxOEZwN0luVDU1ZzkrN2RTdDNTYzNOek1YYnNXRFJ2M2h3ZUhoNEtwZXVWUVV0TEM3Lzk5aHZ6YzNwNk9rSkRROUc2ZFd2bUFWOG9GREsvTzhLUGcxaFNWb2ZONW5KMWRIUmdYSy91MXg0TzRRZW1UdTNhME9Qcm9rUWdZTE00cUFkVS8yQWNXZmNWOGZIeFFYeDhQTWFPSFl0bXpacEJMQlpqL2ZyMUVBcUZjSFoycnZKTjZMbHo1NnJVakZ1NWNpWG16NSt2VWpOT1ZkRHZ3MkNjTERPdVpzMmFFQWdFV0xGaUJhNWR1NGFXTFZ0aXk1WXRjczhSTWthTkdvWFMwbEpzMnJRSmpvNk9tREZqQm9ZT0hZcWtwQ1M1ZGtaR1JuTFNGTm5aMlJnOWVqUTZkT2lnOE41QXFCd2tHRmNCTDErK3hQYnQyeXQxVFdHaGVqMVFIeDhmbEpXVnFXMlRscGFHaUlnSURCZ3dnTmxSdDdXMXhkYXRXeEVlSG82T0hUc3F2ZTdGaXhlWVBYczIwdExTVUxkdVhlemF0UXQxVkZoYUswTkxTd3ZlM3Q1WXZIZ3hidDY4Q1c5dmIxeTRjQUZ1Ym02ZjdCaEgrSFlnYWVwZm51UEhqK1BwVTZsNWwreEYrdmp4NDB3cDZ1REJnOUdoUXdlbXZVek0vZFdyVjdoNjlhcWNDN0l5MXE1ZEMwQzZhK2ZnNElDQkF3Y3lHVElaR1JrYW1jb29RMTBaTGVIN2c4eDlSWm8wYWNJRXF1N2V2WXNkTzNhQXgrT2hyS3dNYjk2OGdaZVhGMWF2WG8xV3JWb0JrRHFBeTRMZXIxKy9sZ3ZHWldabUFrQ2xEUlNNakl3VU10cUEvOHdhcmx5NXdwU1FEQnc0RUcvZnZwVUxuTWsyK0pTVng2U2xwUUVBbWpadHFuQk9LQlNpUm8wYXVIdjNMa2FPSEFrUEQ0K1BMbVhWMGRHUk00bTZmZnMyUWtORDBhZFBIemtEaHg4bEdHZGkwc29ZMnR5RkFIMi9KQmQrUDFvNVhIbllMSzR1QURhSHcxRndBQ1lRdmlSOFhWMXBVSUttV1JUTjB2L2E0L2tTa0hWZmtidDM3d0lBVHA4K2pSTW5UakJ1cFdabVpoZzdkdXpYSEpyR3lJSnhzc3gyV1dZY204M0doQWtURUI4ZmoyYk5tbUgyN05sNCsvWXQzcjU5cTdTZkxsMjZvS2lvQ0Q0K1BsaTdkaTA0SEk1Q2dPMURPU3l4V0l5Y25CdzUwem5DeDBHQ2NSV1FuSndNSHgrZkt1c3ZJU0VCdnI2KzRISzVhZ055Rnk1Y0FDRFZpWk5sMmYzNjY2L1l2bjA3L1B6OGxBYmozcjE3aHdrVEpxQ29xQWdtSmliWXZIbnpSem1xY1RnY3JGbXpCc2VPSGNQMjdkdVJrSkNBZWZQbXdkZlh0MHBLV1FoZmwrTGlFaXo0WnpraUlxTWdrVWdncGpFbjlWblpRU0N4OUd1UHJUb1RFUkhCYURySmVQandJZlBudG0zYk1zRzR5TWhJeE1mSG8zNzkrcmg0OFNJS0NncWdyNitQZi8vOUYydlhybFZaYnFZS1kyTmpDSVZDRkJWVjdsMndaY3VXQ3FZU2hPOFhNdmRWVTFwYWluMzc5c0hIeHdmbTV1WndjWEhCMzMvL0RSMGRIV1JtWm1MQ2hBbVlPM2N1MnJadGkzUG56akh5RWNuSnlYTDl5UFJkVklraFZ3V05HemRHNDhhTm1aOWpZMlB4L1BsekFOTHZtUStSbGI2MGJObFM0Wnl4c1RGV3JGZ0JMeTh2K1BuNXdkWFZGWTZPam5CMmRtWXk0bU5qWTVsZGNsbGd6OS9mbndtcVZMUlI4S05DYTNNWFU4QTBDdFFVSFVNa05UYTBka3Q5Rm5QeGE0K0xRQ0Q4T0pCMVh6a2pSb3hBWkdRa0RBd013T0Z3Y09qUUliQllMSGg0ZUREUHZZTUdEV0lDWGpKb21nWWdEZWFWbDJXUTRlcnFxbFNqUFNBZ0FLOWV2Vkk0THRPZXZYbnpwc0x6UlBuenluajM3aDFxMXF6SmpEYzNOeGQ4UGg4R0JnYXdzTEJBN2RxMTRlcnF5bXlHcVdQY3VISFl0bTBiYnQ2OENYdDdlNlNtcGdLUVZ2dXBNN0lnZkRya0xhc0NldmJzaVJVclZsVHFtb3lNREl3WU1VTGhPRTNUV0wxNk5jUmlNU1pObW9UZHUzY3J2Zjc5Ky9jNGZmbzBqSXlNMEtsVEp5WVlKL3Y1eG8wYm1EcDFxc0xEdnBHUkVhWk1tWUtRa0JETW56OGZHelpzcU5TNHl6Tm8wQ0NNR1RNR1hidDJ4ZkxseXpGcjFpd1NpS3NHRkJZVllkcXNlVWhOZmZWZm12cno2S3FMTmhOVTR1bnB5V2cvcUhKVGxTSFRyM0p3Y01ENjllc0JTTFdyZ29PRHNYSGpSaXhZc09DajdoOGVIbDZwYTY1ZnYwNGNFNnNKWk82ckpqdzhIS3RYcjBacWFpcTZkKytPMWF0WDQvWHIxd0RBNk1MTW1qVUxhOWFzd2ZEaHcyRnViZzVIUjBjc1dyUUkwZEhSY24wOWZmb1VQQjRQelpzM1YzdlB2THc4QkFZRzR2ZmZmd2ROMDhqS3lvS1hsNWRDTzFuQWZ1Zk9uVXJsSmx4Y1hKaG5DUjBkSFNRa0pDQTdPMXR1M2taRVJJREZZcW5VZ05YVzFvYUhod2QrL3ZsblJxajU2ZE9uOFBUMFJLMWF0WERseWhXRk1uZlo5eElBMk5uWk1YOHU3ejR2MDY4c0t5dGpqbXZxTnYrOTA3U2xUUnRROUNDS29saGNMcGRYV2xwcXpxS3BjMDNNMm9SU05MMjlUSUxnMTRreGJ3Qkl2dlpZQ1FSQzlZU3MrNm9aTkdnUUl5V3hidDA2MERTTmlSTW55bW13VzFoWU1LV2ZtcUxxbWZuQmd3ZDQ4T0NCeXV2dTM3K1ArL2Z2VitwZTJkblpjaG55K2ZuNWpGN2NnZ1VMd0dLeElCQUk0T3JxV21GZlZsWldzTEd4WVpKOVpzMmFCUUFJQ1FuNXFHQ2NsNWNYdkwyOTVZNFpHUm5CejgrdjBuMVZkMGd3cmdKWUxGYWx5N1RLdXlhV0p5VWxCVEV4TVJnMGFCQTZkT2lnTWhoMzRNQUJ2SC8vSHE2dXJncFpLU05HakVCb2FDaTJiOThPVDA5UGhXdi85Ny8vNGM4Ly8wUm1acVpDRms1bDZOeTVNd0JwV2N1QkF3Yyt1aC9DdDBWK2ZnSHk4d3RBMHRTL1BPV3oyZFM1cVNZbUppSW9LQWd0V3JTUXk0Q2RQWHMyd3NQRGNmcjBhWFRxMUVudUJWaFRhdFdxcFpIKzI5R2pSNW15TjBMMWdNeDk1WlNWbFdITm1qVjQ5KzRkM04zZE1YVG9VTkEwRFRhYkRXMXRiWEM1WE5Tdlh4Lzc5Ky9Id29VTFlXOXZqeGt6Wm9EUDUyUFBuajJJaVltQlNDUUNoOFBCMjdkdmtaR1JBUnNiRzZVWnBlbnA2U2dySzhQcjE2L1JwMDhmaU1WaWRPL2VIU1VsSlNncUtsS3E2eWpqNGtYbENWWGR1blZEYUdnb0RBME5NWG55WkhoNWVlSFdyVnZNem54R1JnYmk0K05oWldVRlBUMDl0YitMQVFNR3dNVEVCSFBtekVGRVJBUUNBZ0l3WXNRSURCOCtuTkc5TzNMa0NDSWpJN0ZpeFFxbVAxbVFNRDgvWDZuNy9NYU5HN0Z4NDBhMTk2NW1zR21XZUFnRmxyRyt2aDVtL0QwWmtROGZJVGprUHZ0OVlhRXRUYU1qbDBXRm1saTB1U29VbEo1TVQ0cEwrZG9ESmhBSTFRK3k3bGRNVkZRVVRwMDZoZGF0VzJQaXhJbHk1NVJ0a0ZVV2ZYMTlOR3ZXRE9QSGoxZjYzSDdwMGlWNGVYbGgvdno1R0RCZ2dNTDVvS0FnK1BqNHlKa3l5SGozN2gzZXYzL1BWTlhJVEpNNmRPaUFMVnUyb0V1WEx1RHorWEIwZEFRZ2xkRzZkZXNXNnRldkx5ZUxJeFFLR1FmNXFxSnUzYm9LR3JUS1BnT0JCT01xSkM0dURzdVhMNi9VTlNVbEpVcVBtNWlZb0Z1M2JwZzVjNlpLcStLc3JDeWNPblVLTld2V1ZKcGQxNjFiTjVpWW1NRGYzeDlqeG95QnBhV2xRaHMybTQzNjllc3o5ZkF5UER3OGNPdldMV3phdEVtbEhiT1BqdzhPSERoQWRLS3FPU1JOL2R0bDA2Wk5rRWdrQ2hiaU9qbzZXTEZpQlp5Y25MQjgrWEpZV2xxaWJsMGloRTJvSEdUdXk4UGxjckZod3did2VEekdXWGpWcWxWNCtQQWhqaDQ5eXVpczZlcnFLamlDZHV6WUVhZE9uVUpvYUNpNmRldkd1SzdhMk5nd2JZUkNJWGJzMklGNzkrN0pDU0tibXBxaVY2OWU0UEY0S0M0dWhvMk5EWGJ0MnFVd1BtOXZiNXcrZlJxWExsMVNxdi82OU9sVGNMbGNqQnMzRHZiMjl2RDI5c2FsUzVlWVlKd3NpTmU3ZDIrTmZoK3RXN2ZHa1NOSGNPN2NPZVlacEhuejVreW0zL1hyMTVuUC9tRUdBSS9IazN0dWVmWHFGWUtDZ3RDaFF3Y20yMEFnRU9ETW1UTWFqZVY3cFdGRHk1b0ExUitBMXU5OSsyRGMvLzdFeUdGRDhEWXJDOTZidHVIbTdTQXRrVWpVQTBBWEhvL24ycmhsbTEybGtxS2RHWW1KV1o5elhJMGJXeldETnF0QmFueDA4T2U4RDRGQStMWWc2NzV5M3I5L2p5Vkxsb0RINDJIRmloV2ZSWmFsWjgrZTZObXpwOHJ6WEM2WCtiK3lkKy8rL2ZzcmxZS2dhUnEvL3ZvclV6WXJJeWtwQ1RFeE1kRFMwa0p4Y1RGdTM3Nk5ldlhxb1gzNzloQUlCRmkyYkJuczdPemtnbkdob2FHWU0yY09IQjBkTmNxaTA0UUpFeVlvTmFRZ0tFS0NjUldRa1pHQksxZXVWT3FhRHlkR2VkYXVYYXZVelVSMjNiSmx5eUFRQ0RCeDRrU2xKU2tzRmd0VHAwN0ZnZ1VMNE83dWppTkhqaWdWdzZVb1NtRlM1K2JtQWdBYU5XcWtNdGdtSzZQVHhIMlY4UDFRSmhha2NDaCtOZ0NhcGlVZXFjOWo5bnp0TVJFVUNRa0pRV2hvS0N3c0xOQ3JWeThGclFnckt5dE1uRGdSZS9mdXhULy8vSU9kTzNlcWRWYitrSnljSFB6eHh4OVZQV3pDTnd5Wit4VVRGaGJHckkvRnhjVTRkKzRjOVBYMTRlL3ZyOUMyYTlldWFOMjZOUUNnZS9mdU9IWHFGQzVkdW9SdTNib3g3ZTN0N1puMmJEWWJ4NDRkQTAzVE1EVTFSVnBhR3VyVnE0ZFRwMDR4OTZOcEduWHExRkg2SWlDYjN5d1dTK2w1YTJ0cnJGNjlHci84OGd1MHRiWFJ0V3RYM0xsekI0OGZQNGFabVJuT256OFBMcGVyZE1kZEZYWHIxc1dVS1ZNMGJnOEEwNmRQaDFBb2xIT0p2WDM3Tm9LQ2dtQm5aOGRvMWdnRUFsaGFXcUpSbzBhVjZ2OTdnbE9EMjUyaTBFbWJ4OE5rcDNGZ3M5bmc4M1hCNSt0aXgyWnYzSDhRZ1pPbnp5TGsvZ090ZHprNTlTa0t5N1JaL0NrbVptMjIwS0QvcFlRRjZjbkp5VlZhei91VHFYVkRGcHZ5cFZnd05XblpkbXh5L0tQelZkay9nVUQ0ZGlEcmZzV0l4V0s0dTdzalBUMGRVNlpNUVZaV0ZpSWlJcENVbElTa3BDUzR1YmtoTXpOVDZYT0FLclMxdFRGbnpod0FVb00ybVphck9tVGFiSDUrZm5qMDZGR0Y3VTFNVERCaHdnUlFGSVVsUzVZb25EOXg0Z1FUakNzb0tNQS8vL3dEVzF0YnRHL2ZIclZyMTRhcHFTbkN3OE1oRm9zWlhkamJ0MjhEZ0VwelNNTG5oUVRqS3NET3pnN3IxcTJyMURWdjNyeFI2VnlvS2hBSFNDZFFhR2dvVEUxTjFUcTUyTnZiNC9UcDA0aU1qTVEvLy95RDlldlhhL1JDL3ZMbFMzQTRITFdtRGtLaEVBQUp4bFUzTWhJVHM1cVlXWThTaTJseFdxSTQ5R3VQaHlCRkpCSWhNaklTOSsvZlI2OWV2WmhTTG5VN1U1TW1UY0t0VzdjUUhoNk9FeWRPd01IQlFlUDdrVExWSHc4eTl5dm05T25UQ3RucUJRVUYyTE5IOGYzRndNQ0FDY1oxN05nUnhzYkdDQWdJd0pVclZ4QVZGUVVURXhNNW93UU9od01YRnhmWTJ0cWlXYk5tNk5ldm4xeC9NbmV6V3JWcWZmVDRlL1hxeGZ4NTFLaFJ1SFBuRG5idDJnVmJXMXRrWkdUZ3Q5OSsrK3lhcitwMi9zdWpyYTNONlBSVVQxcHBnWTFWQURCMDhBQTBicXhvNU5HNVkzdTBiOWNXRVE4ZkllQjJFQUx2M3NPTGwwa05RRkZyUU1NSlBJTXJqYzNhbmtsOS91aGVGUTJLNG5LbzMwRlJMV2lhcmdFS1BXQnFlaFdKaWNJcTZwOUFJSHhEa0hXL1l2ejkvUkVjTEUwU1ZpWWJaV0JnZ09EZ1lKdzllMWJqUHZsOFBoT01Dd3NMWS9yWGhKaVlHTVRFeEZUWXJsMjdkcGd3WVlMU2MzbDVlWXc1cExhMk5veU5qV0ZwYVluNzkrK2pzTEFRZkQ0ZlhicDB3WkVqUi9Ea3lSTllXMXRESkJMaHpwMDdNREl5MGlnWWw1Q1FBSWxFUW5Ua3F4QVNqUHRHZVBUb0ViWnMyUUlPaDRQbHk1Y3phYXVxV0xKa0NSd2NIQkFVRklUVnExZGp3WUlGVElSYkdjbkp5Y2pQejBmTGxpM1ZCZ1JsNHNva0dGZjlTSGtlUSt4d3ZqSTBUU014TVpGNThWKzRjQ0dUU1JzVkZZV1hMMStpWDc5K2N1bmpIOExoY0xCNDhXSTRPVGxoMjdadHNMVzFsWE5XTEU5WldSbWlvNk5oWkdRRVFKcGxvOG5jSmc2cTFRc3k5OVZ6NU1nUlNDUVNuRHg1RXR1M2I4Zmt5Wk1WTnNTV0xsMktnSUFBdEd2WGpqbkdZckV3WXNRSWJOMjZGVXVYTGdVZzFXMzlFSmxlaXpMaTQrTUJBUFhxMVlPWGw1ZEszYmpmZnZ0TjdtY3VsNnRVN0xsejU4NndzckpDYUdnb29xS2l3T0Z3TUhYcVZKWDNyd3FlUFh2R0dFMlZSNlpCNCsvdnI5UVJidHEwYVFxYU10ODdqYzI0UXlpZ1ZaMDZ0ZkcvVVlwU0l6STRIQTQ2ZDJ3UG16YlcrTi9va2ZDN2RBWDdEaDVCWVdGUlN4cG96Z0pHTmpGckd3S1JhR1BLaThmMzhRbEdEN1hOelBnME1JQ2k2Um9VUlZFMFJmZG9JTkt1K3daUXRQWWpFQWpWQXJMdXE2ZEpreWJnOFhobzBxUUptalp0aXFaTm04TEV4QVFtSmlabzFLaVJuUDY3S2oyMzhnd2RPbFRPb0dqTm1qVVFpVVJLMndvRUFyaTd1eU1pSWdKV1ZsYUlqWTFGeTVZdEVSOGZEeWNuSjdYUERMSjMvZExTVWp4Ly9oeVBIejltQW5rOEhvOHBhWlhwVlBmdTNSdFBuanhCWUdBZ0Jnd1lnSjkvL2hsSGpoeEJlSGc0cksydEVSVVZoWUtDQWpnNE9LaU5Jd0JTNllucDA2ZGo3Tml4Nk5Pbmo5cTJCTTBoYjF6bGVQRGdBWHg4cENZek1oZXdxS2lvU2ovSUtydTJidDI2S3JYbjR1TGk0T3JxaXJLeU1yaTR1S0IyN2Rwd2QzZVhPdzhBSzFhc1lDWks3OTY5c1hUcFVyaTV1ZUhzMmJOSVQwK0hsNWNYZEhWMWxkNUQ1b1FpTTJaUVJXRmhJUUFTakNNUXFwS1NraElzVzdZTTRlSGh5TXZMQXlBTmpOblkyTURPemc3Nit2cFl1blFwK0h3K1pzK2VYV0YvYmRxMHdSOS8vQUZmWDErc1diTUdPM2JzWU03Sk1tMzgvUHh3L1BoeFp0RUhwR0t2SDc3VUV3Zy9PdHJhMmtoTFM4UCsvZnRoYUdpSWNlUEd5VDJJaDRXRklTQWdBSDM3OWtXTEZpM2tyaDAxYWhTT0hUdUduSndjMUs5ZnY5SlpYd2tKQ1FBQVMwdExKbmcxYk5nd3RicXRBUUVCeU03T1ZubCszcng1Y0hSMGhFQWd3T2pSby9IVFR6OVZha3lWUVNnVUlpVWxSVzMyd0tOSGo1U1czemc2T2xhcllKeGhzMlkxV2NBY0FPall2aDBhL3FTNkNrRUdqNmNGazhhTjRESnRDaWFOSDR2OWg0N2kxSmx6N0t6c2R3M0t5c3FHMDF6MlFCUHp0cWNrSXNwTCtGNmNrcGtaVTFUWmNXblQyaFlVQlhzMm0wMnhXQ3lJUkNJYkRvc3lBd25HRVFpRUh4UUxDd3NFQndlRHhXSlYyRmFWbmx0NVBxeFFVL1VlL2ZidFc4eWVQUnR4Y1hGd2NYR0J2cjQrWW1Oak1YTGtTTHg4K1JJK1BqNG9LU25CekprelZXNk1GeGNYdzg3T2pnbjJjVGdjbUp1Ym8xdTNia3lGbXl3WTE3MTdkMnpldkJtM2I5L0dnQUVEWUcxdERVRHFJajl4NGtTbURQZjMzMzlYKy9uUzB0SXdlZkprNU9Ua29GNjllbXJiRWlvSENjYVZJeTh2RDdHeHNjelAydHJhS0NrcGtUdW1LUjllcTBvZlJTZ1V3dFhWRllXRmhSZzllalRHalJ1SFY2OWU0ZXJWcXdwdHk5ZEQ3dXU3QUFBZ0FFbEVRVlN0bTVpWVlOS2tTVmk0Y0NFOFBUMlJrWkdoY2l4Q29aRFpiUyt2WmFPTW9pTHBjeDRKeGhFSVZRZVB4ME5RVUJBa0VnazZkZXFFM3IxN28yZlBucWhWcXhZRUFnSGo0TGg0OFdJbWk2MGlYRnhja0pDUWdCa3paa0FrRWpIQnZxd3NxUVo0ZG5ZMjZ0V3JoNkZEaDZKRGh3NUlTRWdBbTgzR2hBa1RFQlFVaE9QSGoyUGl4SW5vMkxFamdvT0RjZVRJRWN5Y09STVdGaFlJQ1FsQlpHUWtpb3FLVk5xMEV3alZpWnljSERSdTNCang4Zkg0NDQ4LzRPRGdnS0ZEaCtMMTY5ZVlQMzgrYXRXcUJSY1hGNFhyMHRMU1VGeGNERUM2MjUyZW5sNHBQYlR3OEhDdzJXeFlXbHJpNXMyYkFLU2w2T29lZGwrOGVLRTJHUGZpeFF2bXo1R1JrU2d1THE1eVU2WUxGeTRnSmlZRzRlSGg4UEh4VVRDTUFvQzdkKzlpMGFKRm1EVnJGb1lORzZad3ZybzlaK2h4K2ZaZ29ZV09qamI2OStrTmZYMzE3clVmVXFOR0RUaFAvUXNEZit1SG03ZURjUE5XSUtLaVkzbGxaV1dPYkk1a2xJNGh5OWVrWnR2VG91S3lPMmxwVDNJMDdaZk5naHRGVWJ5dVhUcEJWMWNYMS94dmdtS3pKd0M0V2RuUFNDQVFDTlVCaXFKVVNqd1ZGQlF3UWEycTVQcjE2L0QwOUVSSlNRbm16NStQa1NOSHlrbkN6SjQ5RzJWbFpUaHg0Z1FpSWlLd1pNa1NwVWFOTldyVVFLOWV2ZENvVVNOMDZOQUIxdGJXVFBCdC9mcjFBTUJzS0pxWW1LQisvZnE0Zi84K0JBSUJhdGFzQ1Nzcks5U3RXeGRDb1JEKy92NW8yclFwek0zTmxZNVo5cXpoNys4UGlxS3diTmt5OU9uVEI1bVptVlg2dS9tUkljRzRjdlRwMDBkbDJxVllMRVpBUUFCc2JHeVVPcHFGaElUQXhzYW0wZytYUEI0UFU2ZE94ZVBIajVrNjg0WU5HOG85MkM1YXRBaDM3OTZGdjc4LzA3K3MxSFQ0OE9Fd01qSkNzMmJOVkdiRmJkbXlCVmxaV1dqWHJoMWF0V3FsZGp6djNyMERBSlY5RVFpRXlzTmlzYkJtelJyWTJOaEFYMTlmN3B5MnRqYWNuWjN4K1BIalNxVjk4L2w4SERod2dQazVKQ1FFZVhsNWFOU29FZXpzN1BEcnI3OHkybFlBNE9ibXh2eFpKaDdmcjE4L05HdldESzllU1JNa1dyWnNpZmJ0MjZOOSsvWUFwTGJ1c2JHeDJMeDVzOFpCUWdMaGU4VGEyaHJIang5SFlHQWc5dXpaZ3cwYk5tRFBuajFnczlrUUNBVFl1blVyNDdZcUl5TWpBek5uem9SQUlJQ0JnUUZ5YzNNeGJkbzBIRGh3UUtNZ2RtcHFLbUpqWTJGbFpTV1hpZmNwSkNVbFllM2F0V0N4V0xDeHNVRmtaQ1JjWFYzaDdlMk5talZyZmxTZjZlbnBpSXlNUkdSa0pFSkNRZ0NBeWNhdFhiczJ4R0t4MG1DZjdEbEZrNnlDNzUyR0RSdnFzQ2pXNzZEcG1rMU5tcUNIYmRlUDZvZWlLSmcwYVl4SjQ4Zmk5MzU5OENEaUlVNzg2NHNIRVpFOENuQUFDMzI0ZXB4bkp1WnQ5NGtLcy85TlMwc3JVZGRmRS9QV3YxREFBQTZIZzZtVHBLTGYxL3h2Z3FJd3hOalV0TTduZG5BbEVBaUVieG1KUk1JNGtNcitTMDVPWnQ3SnE0S2twQ1JzM3J3WmQrL2VoYUdoSVhidTNDa25lU0dEb2lnc1dMQUFwcWFtV0xkdUhjYVBINC9ldlh0anpKZ3hDa0U1VDA5UHBmZVNiUTZXZjZZWU5HZ1Fpb3FLSUJRS29hMnRqWU1IRHdJQXJsMjdoc0xDUW93Yk4wN2wyRU5ELzVNYy9PZWZmeXJNb0NOVUhoS01xNEQ4L0h6NCtmbmg1TW1UeU1qSVFQdjI3YkZ6NTA2NXROWkxseTdCdzhNRFBCNFBYYnAwUWE5ZXZkQzllM2ZvNldtMkt6cHMyREM1WGVNUG5WQmw5OUxSMFZINlFHdG5aNmV5NzlPblQrUGt5WlBnY3JsWXRHaVIybkVVRmhZaUtTa0pQQjVQcVpnMFRkTklTVW1wOFBNQS94bEJaR1ptSWprNXVjTDJlbnA2NUdXZlVLM3AwYU9IeW5PLy8vNzdKeTl3czJmUFJzdVdMUlhLNkQ0a0tDZ0l0MjdkZ29XRkJabzFhNmEyYlY1ZUh1TGk0b2lHSE9HSGdLSW8yTm5ad2NiR0JzN096b3hFQkpmTGhaK2ZId3dNREppc3R6ZHYzdUR2di85R1JrWUc3T3pzNE9IaGdhbFRwK0xaczJlWU5tMGF2TDI5VldvNXlyaHc0UUlBVkptaFFXNXVMbHhjWEZCU1VvTHAwNmZEMGRFUmMrYk1RWEJ3TU1hTUdZTTVjK1l3Umd0V1ZsYll0MjlmaFdXaVpXVmxHRFZxRkpNMXoyS3hZRzF0RFZ0YlczVHQybFhsYnZxUGhvUm5VQnZBVUlxaVdEMXN1NExMNVlLbTZVcTVYWDlJZmVONkdEeWdQd1lQNkk5YmdYZXhkc01XSktlbTFpNHRMYldsS05oeStFYXVqVnNhYlpRVXZ6dVRscFltQUVCLzBBV0xvdGxMS0JiRjY5aStIVm8wYndhS1JjRzBlVE1rdm5oWmc4ZXVNUjVBNVJ6S0NBUUNvUnF3Zi85K1BIejRFSThmUDJZa21nRHBKbEtiTm0xZ2JtNk9aOCtlZmRJOWtwT1RjZmp3WVZ5OGVCRVNpUVQyOXZad2MzT3IwTEJwK1BEaE1EYzN4NW8xYStEdjd3OS9mMzlZV2xxaVI0OGVzTFcxaFptWm1jcHI4L0x5d09WeW1VdzVBSmc4ZWJMU3RoY3ZYZ1NncUVsYkhsa3A3UHo1ODZ1NStkTFhnN3hoS1lHbWFVUkVSTURQenc4QkFRRVFDb1dnS09yLzJydjN1S3FxL1AvajczM080U0lpUW9pU1dsNG03MmdaMlZmeFhtWmVRYTJ4dkdabVRUZHJ5aHExcTVWOTA1K3AzOUZ2T1k3VjVDWHJPM2xMalRIdmFXclpsRXFtSUY1QVFVVXVvb0RjempuNzl3ZkRtUmdRUkpDRCtIbytIajZVdmRkZTY3TjV0TnJuZk5iYWE2bFhyMTRhTVdKRXNmZkxXN1Jvb1pFalIycno1czNhdm4yN3RtL2ZMZzhQRDNYcjFrMzkrL2RYdDI3ZGluU0txbUMzMjdWdzRVTFhHbml2dlBLS21qVnI1anBudFZxTGZFaTAyKzJhTzNldTdIYTc3cjc3N2hMZm9jL0x5OU1ERHp4UXJqZ3VsN24vVDhPSEQ5Zmt5WlBMVlRlQWZ5c3JtWmVWbGFYUFAvOWNpeFl0a3BlWGw2Wk1tZUk2VjVoc08zLytmSkZyWW1OamRkTk5OMTMxakJyZ2VuTHMyREd0V2JOR1gzMzFsYkt5c3RTeFkwZjE2OWRQbjM3NnFWYXRXcVcxYTlkcTFhcFZTa2xKMGFSSmszVCsvSGwxN3R4Wjc3MzNuanc4UERSdjNqeU5HemRPeDQ0ZDA0Z1JJL1RTU3k5cDZOQ2h5c3ZMazZlbnAxSlRVNVdlbnE3QXdFQ2RPblZLeTVjdlY2MWF0WFQvL2ZjWGlTTWlJcUxVT08xMmU3RUVlWHA2dXA1NjZpbWRQbjFhM2J0MzE2T1BGc3lDbWoxN3R1Yk5tNmZQUHZ0TWt5Wk5VdVBHamRXalJ3KzFhTkZDVFpvMGtjMW1VMFpHaG1yVnFsV2t6dno4Zk9YbjU4dkh4MGVEQncvV3hZc1gxYlZyVjRXRmhSV1ozYnRpeFFyRnhNU1VHR2RaR3poSUJWOFNTbnJiNEhwamtla2x3M1JJaGo1ZXZFeXBhV202cDJjUGhkNTV1d0lyc0ZOdW9YdDZkVmVYLzdwTFc3L2RxVFhySXZYei9nTTZmejY5bzhXaXZ4bDFBcDlvMmlyd0U2ZkQ4c1BKby90aUpEa2s2ZGFXdDRmSk1EcDRlbmlvZjk4K3V1bW1BTm50ZHYxWHAxQWRQWFpjaGl3akd6ZHUvTDlsemE0RGdKcW1jSk1qWDE5ZmRlL2UzZlc2WjVzMmJWelB3c0prM1BUcDB6VjkrdlF5Ni9UMTlaVlVNQ0ZsOHVUSnJyZmNHalZxcEVtVEpwVTZLUCtmUWtKQ3RHVEpFcTFkdTFhTEZpM1NyNy8rcWw5Ly9WVmJ0bXpSUng5OVZPTGtuTXpNVE8zZnYxK05HalhTMXExYjllMjMzNWJheGc4Ly9DQWZIeDh0V0xEQWRjekh4NmZJOS9GMzNubEhQWHYyMUtCQmc3Um16UnJObWpXcldCMWR1LzU3Sm5oaDhtN216Smw2Ly8zM2k3VVpHQmlvdFd2WFh0a3Y0UVpCTXU0M1ROUFU3Tm16dFduVEp0YzcwbjUrZm5yd3dRZjE4TU1QcTJIRGtoZmpiZFdxbFZxMWFxVVhYM3hSUC8zMGt5SWpJN1Y1ODJadDI3Wk4yN1p0VSszYXRUVmp4Z3lGaFlWVnlUMTg5OTEzK3VDRER4UWJHeXVielZZc203MTM3MTY5OE1JTHFsZXZubng4Zk9UbDVhVXpaODRvUFQxZEZvdEZqejMyV0lsMVc2MVczWFBQUGRjazd0S3kvQUN1em9VTEYvVFRUejlweDQ0ZDJycDFxN0t5c2hRY0hLeDMzMzIzeUN1c1RaczJsU1RObVROSFAvMzBrMncybStMajQzWGl4QWxHd2xDajVlYm1hdjc4K2Rxelo0OXJGbmZUcGswMWRlcFU5ZXZYVDRaaEtDSWlRbi8vKzk5MTRjSUZiZDY4V1I5ODhJRWNEb2Z1dSs4K1RaczJ6Ylg3ZVdCZ29CWXRXcVNYWDM1Wmh3NGQwdlRwMHhVU0VxTFhYMzlkaVltSnlzdkxrOTF1Vjl1MmJUVi8vbnpsNWVYcGlTZWVLTFlzeElBQkEwcDlyWFBidG0ydUpTV2tndGRsSjA2Y3FPUEhqNnRseTVaNjU1MTNYSU50TnB0Tkw3NzRvdnIzNzYrLy92V3YycjE3dDVZdlgzN1p1aTBXaTV6T2dvMDdRMEpDdEhqeFlyMzg4c3VYTGI5NzkrNHlQL0JmYmdNSHFXQURqSnFRakVzNFpwNXMxa3BQT1dWT3pNdkw2L2IzbFd2MGo0MWIxTDVkR3cyTEdLeitmZSt0OEJwNXRXclYwc0IrZmRXOWF4ZEYvZktyL3ZITlpxMWF1OTZhbTV2YnpUUVVhckdac1UxYjM3SGE2WEFzT1JucmVjcXdPQ0lNUS9YOTZ2cXBaL2V1c2xnczh2VDAxSjEzZE5DYXRWOHI4MUpXRTZOV1FDY3BZVWNsL1JvQTRMcncvUFBQeTJxMXFuWHIxbVZ1NHRDK2ZYczFidHk0MURMYnRtMXovZHZMeTB2MzMzKy9EaDgrck1jZWUwekRoZzI3cWpkTUxCYUxoZ3dab3ZEd2NPM1pzMGVSa1pGNjdybm5YSjhQZHUzYXBaa3paNnBodzRieTl2WldkSFMwMHRQVDlmdmYvMTVIamh4UlpHUmtxZlViaHFHY25Kd2k1Zno5L1lzazQ3eTl2VjA3eWRhdFcxZTMzWFpidWUvanR4amNMNDVrM0c4WWhxRUxGeTRvTFMxTlhicDBVWGg0dUhyMTZ1VmE5K1JLcmk5Y2IrbFBmL3FUTm0zYXBKVXJWK3JFaVJPdTNVdCtXOVppc1ZUb0ZZYVNiTisrWFMrOTlKS2tnbTJiMzNubm5XTHZtVGR2M2x4ZVhsNUtTVWtwc3UxeTY5YXQ5ZXl6eitxT08rNG9zVzZielZZc0l3NmcrdHF6WjQ5ZWZmVlZTVkxEaGczMXhCTlA2TUVISHl5MlBsWDc5dTAxZnZ4NHJWcTF5clVyb3JlM3Q3cDI3VnJpb3ZWQVRlSGw1YVhZMkZnbEpTV3BiOSsrQ2c4UFYrZk9uWXM4bXowOFBEUnExQ2hKQmJzVUc0YWhGMTk4MFhYc3Q0S0RnL1h4eHg5cjFxeFo4dmIyVm9zV0xkU3VYVHVscGFXcFRwMDZhdGV1blo1NjZpa2xKQ1RvNU1tVEdqOStmTEU2L3ZDSFA1UzZnVU5jWEp3ckdaZVRrNk1KRXlib3pKa3pDZ2tKMGZ6NTgwdGNJcU5ObXphYU8zZXVzckt5OVBQUFArdklrU09LaTR0VGNuS3kwdExTZE9uU0plWGw1Y25oY01oaXNjaHF0Wlk1UTA4cW1QM3VjRGpLTEhjNWxiVldudnNkeWpzUm83OUwrdnN0TGRyM3NOcXNmODdJeUxoajkvZDd0ZnY3dlpvNVo1Nm12Zm9uOWUvYnA4SXQrZFdwbzI1aG5kVXRyTE9lZmVweC9mZXNPZHE0YVd1dGZMdTlnNlFPVnB2MXpTYXQ3TXNNR2QwazJTSUdEaWl5czJ1M0xwMVZ2MzZRTWs5azFiWGFMRjBra1l3RGNFTnAzNzc5RlplTmlJalEwS0ZEU3kzVHIxOC9aV2YvZTVKeC8vNzlkZDk5OTFYS01pOFdpMFZkdTNZdE1nTk5LdmllZitiTUdTVW1Ka29xV1BKcDJMQmhHamR1bkx5OXZmWGtrMDlXdU8zZjZ0MjdkNmxMWStIcVZHNG1xQkkwdmExRFoza1lxLzNxMUFtZTkvNE05ZXgrZFl2Z1hxMlVsQlE1blU3VnIxKy8wdXBNVFUydDB2WFFQdnJvSXdVR0Jtcnc0TUZsL2svQU5FM2w1ZVhKWnJQSmFyVldVWVRWeC9kNy82bm5KazFSY21wcXVrd05qWXZldjkzZE1kMm9tcmErbzVjTTgzTy9PbldDRjg2ZnE4NTMzK1h1a0dxRTVjdVhxM1hyMXVyWXNXT2xKLyt2Wi9UOTZzUGR6LzIwdERUNSt2cGU4Y0RibVRObmRQUE5ONWRaenVsMGxqcmlucE9UVXluSnFLaW9LQzFac2tSdnYvMTJqZDhvb1RKVVJkOXYwS0JEYmErNnhqQ0xSYU1NUTNlWXB1cGJyVmJqemp0dTF3TkRCcXZ6M1hlcGNhT0dsZmE1NjBEVVFTMzkvTy82ZWQ4Qm5VcE1rTU5STUx1eFhyMUFmZlBWQ2dVRStCY3AvNmRYMzlTSzFXc2xtVnN1NVprams0NUZuYXVVUUM2ajRQbXUxVUdCZ2Y3elpzL2crUTYzMmJjL1NzKzlORVVKaWFkelpKcEQ0MktpTnJnN3Boc1JuL2tyajhQaGtOUHBkTTNTUjNIVitUTS9NK1ArdzVYc2dGWmVWYjB4d1lRSkU2NjRyR0VZVmI2ZUhZQ3FNM0xrU0hlSEFGUnJaUzJtL0ordUpCRW5xY3hYWHlwclZsaUhEaDFLWEpzRjdwT1VGSldsSkMxdDBLRERLdSs2WmsvRFluM0k0WFFNL3VmUCt3TDJIWWhTU05zMjZ0bTlxNGFHRDFTVFcyK3BjSHUzZHdoUnU3YXRkVGo2aUw3ZHVVdGZydjVLcHhJU05XN1VpR0tKT0VrYU1meEJyVmk5VnFacDNPVnRtSTBsWGROa0hBRGcyckJhclRma2hKcWFnbVFjQUFBQVVNbitsWlNMbEJRWkZOVFd0M2FnNS84NkhQWVJCMzQ1NkhuZ2w0T2E5K0ZDUFRKcWhKNStZcnlDZ2lvMkdHeXoyZFErcEszYWg3VFZrNDgvcXJOSjUxVC9NdXZ4ZGJ5OXZYN1h2Sm1PSFQ5UjEvU3dQQ3pwNXdvMURnQUF5cTMwWVZzQUFBQUFGWktjZkNnekxuci9PTHZENk9aMDZuM1ROS01sMlJkLzlybjZEeDJ1ZC8vZkhPM2JINldNakl3S3QyV3oyZFM0VVVONWVsNyt0YVVuSnp3cVNUSk1jMlRUcGsxcnl1SjlBQUJjTjBqR0FRQUFBRlhnMUpIOVA4Ykg3SjhpaHpIQ2FacFRuS2IrbVpaMlhoOS91bFRQdlBBbnZUcnRYVzM3ZHVjMWorTy9Pb1VxcUY0OUdZYlJTTjUrcGE5T0RnQUFLaDNKT0FBQUFLRHFPT0ppOSsrUGp6NHdOOE9lZWEvcGRENXR5angvTmlsSjYvL3hqWjcrNDB0NllNUWoyclhuaHdydFZsdWFtd0lDZE5lZGQwaVNUTk40L0pvMEFnQUFMb3RrSEFBQUFGRDFuR2xIajE2TWk0bGFZTTlJYmVSMDZGbVorbWR1Ym03R3ZnTlJldlFQeitycFA3NnNiM2Z1Vm5KeWlweE9aNlUxN09OVFM1MUNPOHJEdzBNV3d3aTU1WGNkUWlxdGNnQUFVQ1kyY0FBQUFBRGNLQ0VoSVZ0SytPRG1abTNXZTNyWnVocXlQSmlmYisrM2FjdTJXdHUrM2FuT2Q5K2xmdmYxMFgzMzlLendaZytGT29YZXFYcUJnVHB6NW95ZjRXR0VTVHBZS1JVREFJQXlNVE1PQUFBQXFBYk9uRGdjSHgvOXkvS0w5cXh4a2puVWRKcmYyTzEyZmJmN2UwMmZPVXNQamhxblR4Wi9wa3ZaMlJWdXEzV3JGbXJlcklsTXlkTmk2cDZBNXMzclZzSXQzUENjVHFjbVRweW9OV3ZXeURSTmQ0Y0RBS2ltU01ZQkFBQUExVWphMGFNWDQ2SVBmQk1YYzZDZjAybmVZNXJtcHB6c25IT25FaEkxZmViN0d2TDcwZnJvYjB1VmVQck1WYThyWjdWYTllRFFDQm1HWWNqUTNUNmVkUnBVOG0xVUM1bVptWm82ZGFvKysreXpLbWx2elpvMTJyMTd0NVlzV2FLOHZMd3FhUk1BY1AzaE5WVUFBQUNnbW9xUE9iQXRLS2p0ajdYOFBidFliT1l3U1VPT0hqOGUvTjc3YzdWNjNkZnEzL2RlalJqK2dBSnZ1cW5jZGQvYnU0Y0NBdngxL254Nk01dlQyVjNTa1VxL0FUZExUMC9YRHovOG9JMGJOOHJmMzE4REJ3NTBuZHUzYjU4bVRKaFFydnFDZ29LMFljT0dFcytkUFh0VzgrYk5rMkVZbWpadG1yeTh2Q1JKanp6eWlBNGV2UEszZ0Y5NzdUVU5IY29tdHdCUWs1R01Bd0FBQUtxeDVPUkRtVXJXcHNhTkczOG4zNEFQYmJLT01FM25jNGVqWTJySHhoN1ZxWVRUbWpuOXpYTFg2MXU3dGg1NllLais4dEhmWkZpTUp5UjlYUG5SdTFmanhvMDFhOVlzUGYzMDAzcnJyYmZrNStlbjd0MjdTNUo4ZlgwVkVsSyt2U3NDQWdKS1BPNXdPRFIxNmxSbFpHVG84Y2NmVjRjT0hWem5XclpzS2F2VmVzVnQxS3RYT2VzQ0FnQ3FMNUp4QUFBQXdIWGdYeHM5L0NMcGwxdHZhN2ZNWXZQWWJuYzRnaHJVRDdycU92djJ1VWNMUC81VU1uVjNvOWEzdDB5TVBsRGpac2VGaG9icWxWZGUwZHR2djYzSmt5ZHI0Y0tGYXQrK3ZWcTBhS0hGaXhkWFNoc3pac3hRVkZTVXVuVHBvaWVlZUtMSXVWZGZmYlhjOVptbXFXWExsdW5ubjMvV2poMDdYTWQ3OXV5cGtKQVFEUnMyVFA3Ky9pVmVHeGNYcDNYcjFtbmR1blZLVFUyVkpMM3h4aHVLaUlpNG9yWmZmLzExUlVaR1NpcjQzWFh0MmxVUkVSRmFzV0tGdG03ZHFwaVlHRW5TZ0FFRDlNNDc3MXhSbld2V3JIR1ZiZHk0c1FZT0hLajc3NzlmVFpvMHVhTHJBYUNtSVJrSEFBQUFYRzlzdG02R29hREFtMjdTOEFlR2xPdFN1OE9obUpoWS9YbzRXbHUzNzVDbnA2ZHljM05sTXpWYTBodlhKbUQzaW9pSVVGeGNuTEt6czNYYmJiZFZhdDJMRmkzU3FsV3IxTFJwVTczNzdydXlXQ3ErTExkaEdCb3pab3pHakJtajhQQndKU1ltcW5mdjNuci8vZmZMdkxacDA2YWFPSEdpN3JyckxqMzc3TE9TcENWTGxpZzhQRnlHWVpSNjdibHo1N1J4NDBaSlVxMWF0ZlRoaHgvS1ppdjR5amhod2dTTkdERkM5OTU3ci9Mejg3Vng0MFk5ODh3ekNnNE9MclhPd3NSaW9lblRwNnQ5Ky9abDNnY0ExR1FrNHdBQUFJRHJTT1BHaldzWmh2RW5TUm96Y3JnYU4ycDRSZGRsWlYzU3hxM2J0SEhUTmtVZk9hSXpaNU5jbXd5WXBobGp5dmptMmtYdGZzOC8vM3lsMTdsdzRVTDk5YTkvVllNR0RmVEJCeCtvYnQyNjJySmxpeUlqSS9YeXl5K1htYWk2RXNIQndVcE1UTlN0dDk1YXJ1dWFOV3ZtU3FURnhjVnB4NDRkNnRtelo2blhMRisrWEI0ZUhyTGI3UW9NREhSZFg2aDI3ZHFxWDcrKzB0TFNsSjJkcmM4KysweVRKazBxdGM3dnZ2dE9aOCtlZGYxY3YzNzljdDBIQU5SRTdLWUtBQUFBWEVjc3ZvRVRMTkx2R3RRUDB1QUIvUzViempSTjVlYm02dXpaSk0zKzh3ZnFkZjlnVFpyOG1qWnMybXpHbnp4bHo4dkx6VFJON1hIYU5TZ3UydGIrWk16K1hWVjRHOWU5SFR0MnVCSnhDeFlzVUhCd3NMS3lzalJyMWl4dDM3N2Q5VHBuUlJYT3RDdlB1bk9TWkxQWjVPM3RyZjc5KzB0U21hL2tabVZsYWZYcTFSb3laRWlwN2Rsc050Y0dFNnRYcjFaR1JrYXA5UzVkdXJUSWhoVGx2UThBcUltWUdRY0FBQUJjSitvM0MybGdNWXp4aG1Ib25sNDlWTko2Y1RrNU9UcHk5Smhpamh6VjVxM2ZhdWV1M2NySnpaVWttZElaU1ZGT3A3bkxkR2pWeWFQN2Y2M2lXNmdXUm84ZXJjT0hEMS8xOVFzWExsUllXSmg2OU9paHlaTW51MmJBelo4L1g4bkp5ZXJkdTNlWnM5Q3F5cGd4WTdSdTNUb2RPSEJBQnc0YzBPMjMzMTVpdVZXclZ1bk9PKzlVMDZaTnk2eXpYNzkrMnJScGs1S1RrL1hsbDE5cS9QanhKWlk3ZlBpd2poOC9ya21USm1uNTh1VVZ1ZzhBcUVsSXhnRUFBQURYaVZxZXRqNkdxZWExZld1cmY5OCs4dkh4Y1oxTFQ3K2d6ZHUrMWRidE8zUTQ1b2dTRWsvTDRYQklrcHltRGhtbUZqdE01NTU4cHpYNjdORjl5ZTY2aDZwUytBcnBiNzM1NXBzS0R3L1hiYmZkVm15R1ZreE1qUEx6ODlXNGNlUExibzVRcUhidDJyTFpiSm83ZDY3cjJMWnQyL1RsbDE4cUlDQkFVNmRPMWFsVHAxeXp6TXFyVzdkdSt2T2YvM3hWMS82bjMvM3Vkd29MQzlQdTNidTFlUEZpelprenAxZ1p1OTJ1TDc3NFF0T25UOWV4WThmS3JOTm1zMm5FaUJHYU4yK2VQdi84YzQwZVBWcWVucDdGeWkxWnNrUVBQZlNRdkx5OEt1VmVBS0NtSUJrSEFBQUFYQWVDZ3RyNkdoWTlLTW52NWdiMTFTbTBveVFwS1NsWjgvL3lWNjFjczA2NS81b0I5eTkyVS9yYXpIZStIWDgwNm1kM3hPeE9qUm8xVXFkT25TUkppWW1KT24zNnRPdmN0R25UaXBROWV2U29IbnJvSWZuNCtPalRUejlWUUVCQXVkcEtURXpVVzIrOUphbGc1OUxBd0VBNUhJN0x6a0lyRkIwZHJkemNYTFZ1M2JwSXdxcDU4K2JsYXI4c1k4ZU8xZTdkdS9YdHQ5OHFMaTZ1Mk95M2pSczNxbDY5ZXVyWXNlTVZKZU1rNllFSEh0REhIMytzdExRMHJWKy9Yc09HRFN0eS91elpzOXExYTVjbVQ1NnM5UFQwU3JzWEFLZ0pTTVlCQUFBQTF3R3ZteXpOWlpyM3lUQjBiKzllK25MMVdtM1l1Rm03djkvN20xTG1LVlBHUVRuTUhmbE9jMW5pMGFnRXR3WHNab01HRGRLZ1FZTWtsVHhMN3JjKyt1Z2pTZElqanp4U0pCR1htWmtwWDEvZlV0czVmLzY4bm5ubUdkZmFhUjA2ZEpCVXNGSEJKNTk4VXVxMXc0WU5VM3g4dk41OTk5MHJlajMwYW5YcTFFbHQyclRSNGNPSHRXVEpFcjN4UnRGTmM1Y3RXNmJISG51c1hIWDYrdnBxNk5DaFdyWnNtWll1WGFvaFE0WVUyVW4yczg4KzA4Q0JBK1h2NzA4eURnRCtBeHM0QUFBQUFOY0JxNnpQRzRaUlc1SldyMTJuYWRObkZDYmk3S1pwYm5PYTVrdDJoem5xUXU3RkVYRkhEc3k0a1JOeDVSRVhGNmZObXplclhyMTZHajE2dE92NHFsV3IxSzlmUC8zd3d3K1h2ZmJpeFl1YU9IR2lUcDA2VlJXaFZzaVlNV01rU1pHUmtVcEpTWEVkMzd0M3I3S3lzdFM3ZCs5eTF6bHk1RWpaYkRhZFBIbFMyN2R2ZHgzUHpNelUyclZyTldyVXFJb0hEZ0ExRU1rNEFBQUFvSnByL0x0MnQxa3N4dGpDbjVQT0pjdnBjRjR3VFhPaDAyN3ZZTTlNSFJnZmZXRE9xU05STzg4ZlAzN0JuYkZlYitiUG55L1ROUFhVVTAvSjI5dmJkYng1OCtiS3k4dlRsQ2xUbEpCUVBLOTU5dXhaUGZyb296cDgrTEE2ZCs2c2V2WHFWV1hZNWRhblR4L2RmUFBOeXMvUEw3S1p3cElsU3pScTFLZ2lzOXF1VklNR0RkUzNiMTlKUlhkclhiRmloVHAzN3F6R2pSdFhQSEFBcUlHcVhUTE9iak96RENuZjZYVHEwcVZzZDRlREd1N1NwVXV5Tyt5U0tZZkR0R2U2TzU0Ym1jTzBaeGIyL2V4cytqNnVMZnArOWNGekgxWHBldTc3VmcranZpa3p4VFFWSjlQYzZERE41L0l6ODV2SFJSOTRNajcyNE9HRWhJUnNTYWE3NDd6ZS9QampqOXErZmJ0Q1FrSVVFUkZSNU53ZGQ5eWhKNTk4VWhjdlh0U0xMNzZvUzVjdUZUbS9aY3NXeGNYRnFWdTNicG83ZDY1c3R1cTlBcERWYW5YTlZGdTVjcVd5c3JKMDdOZ3hIVDU4V09IaDRWZGQ3OWl4QlRuaWd3Y1A2dWVmZjNadEJsRTRFdzhBVUZ5MVM4Ymw1WnJuWkNvN1A5K3VwT1FhdjhrVDNPeGNjb3B5Y25JbEtkYzA4ODY0TzU0Ym1Xbm1uU25zK3ltcGFlNE9CelVjZmIvNjRMbVBxblE5OS8zNDZJTzdIYVlla2QwNTRrUjAvdUNUMFFmbUp5VDh5Z096QXV4MnUyYlBuaTNETURSbHloUVpobEdzekxoeDR4UWFHcXBqeDQ3cHZmZmVLM0l1UER4Yy9mdjMxL3Z2djEvaVRxTHVFQmNYVityNUlVT0d5TS9QVDVtWm1WcTVjcVdXTGwycTRjT0hGNWtSV0Y0dFdyUlE1ODZkSlJYTWp2dkhQLzZoVzI2NVJTRWhJVmRkSjJvdUJ1QlJsYXJ6SUZ5MUc3NDVkK0pnU3RQV3QyZmw1ZVVwT3ZxSWNuUHo1T1ZWUFI1dXFGbnk4dkoxS0RybVg3dU9tYmtKUjQ0a3VUdW1HMW5Da1NOSnJyNGZFMHZmeHpWRDM2OWVlTzZqcXRTRXZuOHErc0JHZDhkUVU1aW1xWmt6WnlvMk5sWXRXN2JVdm4zN3RHWExGcDAvZjE1cGFXbEtTMHRUYW1xcTB0TFNYRHZVUmtaRzZ1Njc3OWJnd1lNbFNYWHExTkgwNmRQZGVSdEZIRHQyVEljT0hTcDFJNGhhdFdycHdRY2YxQ2VmZktKbHk1WXBOemRYYTlhc3FYRGJZOGFNMGZmZmY2L3Z2dnRPc2JHeG1qcDFhb1hyUk0xVU1BQmZpd0Y0VklucVBBaFg3V2JHU1hMSWRQNmZhWnJPVGR1MjYrQ2hRN0k3SE82T0NUV0lhWnJLeWNuUkw3OGUwdXF2MXN2cGREb2xjN0VrdTd0anU4SFpDL3YrdXNnTjlIMVVPdnArdGNWekg5Y1VmUjhsK2U2Nzc3UnExU3BKMHBFalJ6Ujc5bXo5N1c5LzAvcjE2eFViR3l1cjFhcVFrQkFOR1RKRXp6enpqTWFQSHk5Sm1qRmpoazZmUGwybHNkcnQ5aUovWDY3TXpKa3oxYjE3ZDljeGg4TWhwOU5ack96RER6OHNEdzhQcGFhbTZ2Nzc3eSt5ZTJ6aGRaSkt2UFp5OVhidTNGa3RXN2FVVkpEdzY5YXRXNG4zSUJYMFNkeTRFbzRjU1RLbElnUHd3TFZRM1FmaHF0M01PRW5LeTBpZDcrbFhmOEQ1OCtrOW5uM2hUNG9ZTkVBaGJkdkl6ODlQbnA0ZTdnNFAxN0dNekkwTWpaWUFBQSt0U1VSQlZFd2xKcDVXMUsrSHRIWDdUbVZkdWlSVDJwTi9NV1dXdTJQRHYvdCtTbXJxdi90K3U3YnlxMU9Idm84S29lOVhienozY2EzUTl5RVZKSlZPbkRnaDZkOUpvYkN3TUxWdDIxWk5telpWYUdpb21qUnBva2FOR2lrb0tLakUxMVVsS1RrNVdTMWJ0dFROTjk5Y1piRkxVbEpTd2ZmSC9mdjNLeU1qUTc2K3ZqSU1RNlpwS2lzclMwZVBIdFdISDM0bzB6VGw3Ky92dXU3czJiTzZkT21TTWpNejVldnI2em9lR0Jpb2dRTUg2cXV2dmlxeWUreHZyNU9rMU5SVU9Sd09XYTFXMXptNzNhNlVsSlFpdTdFV0dqTm1qRjUvL1hXTkhUdTIyTyt3c003Qyt3a0tDcnJLM3dacWdJSUJlRmx1WHhlNXdUS2dYeC9kM3FHOWJMLzU3d3lvQ05NMGxadWJxMThQeDFUclFiaHFtWXc3ZmZyMHBZWjE2ajNoYVJvZm5rMDYxMnZSMzVaWWZHdlhsb2VIeDFYdDhnTVV5cmZuNjlLbGJPWG41OHMwVFZPbXZuUEk4ZXpwMDZjdmxYMDFyclhDdnU5aEdoK2RUVG9YUnQ5SFphSHZWMjg4OTNHdDBQZVJtWm1wVjE1NVJidDI3WklrTFZpd1FCMDdkbFN6WnMyMGRPblNjdFUxYmRxMFNvL3ZjclBkVE5QVTBxVkw5ZE5QUDdsbTRrVkZSYWxYcjE2WHJXdlNwRW1TcFBqNGVHM2N1RkhyMTYrWEpEMzMzSFBxMGFPSElpSWlYTFBneG93Wm80c1hMK3JXVzI5MVhiOXIxeTU5Ly8zM1dyRmloYVNDdFpZbVRweW96cDA3S3p3OFhGOTk5WlYyN2RxbG5Kd2N6Wmd4UTRjUEgxYVBIajNVdW5WclNWTGZ2bjMxeFJkZnFILy8vcTQ2WTJOanRXM2J0aUt2d3I3NTVwc2FNR0NBK3ZUcG95Wk5tcFQ3ZDRickh3UHd1RmF1cDBHNGtvZDlxb2w2OVZyVnFWM1ArNzh0aGlKTXlVTXlQQ1NSTWtkRk9DUXozNUR5blRLL3ljaS9OQ250Nk5HTDdnNEtSUVUwYjE3WHo3UE9kUG8rS2hGOS96ckFjeC9YQUgzZnpacTJ2cU9YREswT0NnejBuemQ3aGpyZmZWZVZ0UjBmSDY4WFhuaEI4Zkh4Q2dzTDA5aXhZelZ4NGtSWkxCYU5HemRPNGVIaENnNE9yclQyQmc0Y3FMTm56MnJMbGkxRlpxaEpCYTkyWm1Sa3FQYS9CaG9rNlpkZmZ0SDQ4ZVBsZERxMWNlTkdCUVlHVmxvc0tHN2YvaWc5OTlJVUpTU2V6cEZwRG8yTGlkcmc3cGh1WkExYmRXamxJZU1qdzFDWXhXSmhFQTZWb3FSQk9Mc2N6eWJFSEl4eWQyei9xVnJPakN1VWtoS1RrWktpaVVGQmJhZGFBNTMxUEp6V0lLdkZvN2E3NDhMMXkrNDBMMWtOTXprcnpaNmNuSHlvV3UybWduODdmL3o0aGZNcTZQcytOOW1DbkthOUhuMGZGVUhmdno3dzNFZGxvKy9mMkE0Y09LRDQrSGgxNjlaTnMyZlBsczFtMC8vOHovL285ZGRmMThLRkM3Vnc0VUxWclZ0WGdZR0I4dlQwbEllSGgydzJtenc4UEZ6L05neERPVGs1eXNuSlVYWjJ0dXZ2MGFOSGE5U29VVmNjUzE1ZW51Njk5MTVKa3MxbWs1ZVhsN0t5c2lSSnQ5eHlDNGs0M0hCT3gwVEZCRFJ2UHNqUHM4NTAwM1JHWE16TVlCQU9sY0UxQ0djYTVqY1o5dW83Q0ZldGszR0ZrcE1QWlNwWm1aSkszNnNiUUkzeW03NS93dDJ4QUtnNlBQY0JWSWFCQXdkcTc5NjlldTIxMTJTekZYenQ2ZHk1czFhdVhLbjE2OWRyNTg2ZFNreE1WSEp5c3B4T3B4d09oMnR6QXNkdk5wS3hXQ3l1MlRvV2kwVTJtMDE5K3ZRcFZ5eTFhdFZTdzRZTmRmcjBhZG50ZHRudGRubDZlcXBWcTFhYU1tVks1ZDAwY0IxaEFCNlY3WG9haExzdWtuRUFBQUFBVUI1V3ExWFRwMDh2ZHR6UHowOGpSNDdVeUpFaks3VzlyNy8rdXRUejY5YXRrMm1hcmo4V2krV3ltMFVBTnhJRzRIRWpJaGtIQUFBQUFGWEFNQXdTY0FBQXNUb2lBQUFBQUFBQVVFVkl4Z0VBQUFBQUFBQlZoR1FjQUFBQUFBQUFVRVZJeGdFQUFBQUFBQUJWaEdRY0FBQUFBQUFBVUVWSXhnRUFBQUFBQUFCVmhHUWNBQUFBQUZ3RGUvYnMwYWhSby9UMTExOFhPOWV2WHorRmhvYnE1TW1UYm9nTUFPQk9ObmNIQUFBQUFBQTEwZkxseXhVZEhhMk1qSXhpNTd5OHZDUkpEb2REa25UNDhHRzk5ZFpiR2pWcWxBWVBIbnpWYlVaR1J1cjExMSsvb3JKTGxpeFJ1M2J0cnJvdEFNRFZJUmtIQUFBQUFKVXNQajVldTNmdmxwK2ZueUlpSW9xZHIxV3JsaVRKYnJkTGttdzJtNXhPcDZaTm02Ykl5RWk5K2VhYkNnNE9kcFhQemMxVldGaFlxVzEyNnRSSmp6Lyt1SHIyN0ZscXVhaW9LSjAvZjE0TkdqUW83MjBCQUNvQnlUZ0FBQUFBcUdSLytjdGZKRWtqUjQ1MEpkNSt5OGZIUjVLVW41OHZTV3JSb29XV0xsMnF1WFBuNnNzdnY5UkREejJrdDk1NlM3MTY5WklrV2ExV2RlclV5WFg5aVJNbmxKS1NvcENRRUZmOWJkcTBVV2hvcUVKRFEwdU5iZlRvMGJwNDhhSnV1dW1taXQ4b0FLRGNTTVlCQUFBQVFDV0tpWW5SeG8wYlZiZHVYWTBjT2JMRU1yNit2cEtraXhjdnVvNTVlWGxweXBRcENna0owWm8xYXhRU0V1STZaN1BaWEFrK1NYcjQ0WWVWbFpXbFJZc1d5ZFBUczBqZCsvYnQwNFFKRXpSMjdGZzkvL3p6eGRvK2QrNmNnb0tDWkxHd2hEZ0F1QVBKT0FBQUFBQ29SSFBuenBVa2RlM2FWYlZyMXk2eFROMjZkU1VWVGNZVkdqUm9rQVlOR25UWitzK2VQYXZZMkZqMTd0MjdXQ0pPa2xKVFV5VkpRVUZCeGM3WjdYYWxwYVdwZmZ2MlpkOElBT0NhSUJrSEFBQUFBSlZrelpvMSt2SEhIeVdweEpsbmRydGQ2ZW5wc2xxdGtxU2RPM2NxS1NsSkZ5NWN1T3lmeU1oSStmdjd1K3JZdUhHakpPbWVlKzRwTVliQ1pGeTlldldLblV0T1RwWnBtcXdYQndCdVJESU9BQUFBQUNwQmNuS3lhMVpjSVlmRG9jY2ZmMXlwcWFsS1QwOVhabVpta2ZPUmtaR0tqSXdzVnBlM3Q3ZjgvZjNWdkhselpXWm11cEp4cG1scTFhcFZxbHUzcnU2OTk5NFM0MGhKU1pGVThzeTRwS1FrU1ZMOSt2WExmNE1BZ0VwQk1nNEFBQUFBS3NodXQydktsQ25Lek16VXpUZmZyRE5uemtncTJIamh3b1VMeXN6TVZFQkFnSm8wYVNJL1B6L2w1T1JvMzc1OWF0T21qVWFOR2lWL2YzOEZCQVM0L3ZieThpcXhuVDE3OXVqVXFWTWFQWHIwWmN1VTlwcnF1WFBuSkltWmNRRGdSaVRqQUFBQUFLQ0M1czJicC8zNzk2dGh3NFo2K3VtbjlkcHJyN25PclZ5NXNsajVJMGVPYU1TSUViSllMT3Jmdi84VnQ3Tmd3UUpKMHJKbHk3UnMyVExYOGFDZ0lHM1lzRUhTbFNYam1Ca0hBTzVETWc0QUFBQUFLaWc5UFYyZW5wNTY3NzMzZFA3OCtUTEwzM3JyclRJTVF5ZE9uSkJwbWpJTW84eHJObS9lckVPSERrbVN3c0xDRkJ3Y0xFbmF0bTFia1hLRnliaXdzTERMMWpWbHloUk5tVEpGZDkxMWx4WXVYRmhtMndDQXlrTXlEZ0FBQUFBcUtDSWlRbDI2ZEZGSVNJaDI3dHhaWm5sdmIyODFhZEpFY1hGeGlvdUxVN05telVvdG41R1JvVm16WnJsK0hqNTh1THAzN3k2cFlKWmQ0VnB3a3RTNmRlc3laNzVsWjJkcjc5Njk4dmIyTGpOV0FFRGxJaGtIQUFBQUFCVVVHaHBhN210Q1FrSVVGeGVuQXdjT2xKbU0rL1RUVDVXU2txTG16WnZyK1BIanBaYjk3U3V5bDNQczJERU5IejVjdFdyVktsZk1BSUNLSzc3WE5nQUFBQURnbXJ2enpqc2xGV3pLVUpiZi8vNzNHakJnZ01hTUdWTXBiZWZsNVVrU3lUZ0FjQU9TY1FBQUFBRGdCb1ZydXUzWnMwZTV1Ym1sbGcwT0R0WTc3N3hUYVczbjVPUklFcStwQW9BYjhKb3FBQUFBQUxoQlVGQ1FPblRvb0tpb0tHM1pza1VEQmd3b2NuN1BuajFhdkhpeHhvNGRXK3BtRElXT0hqMnFoeDU2cU14eVhicDAwYWhSb3lSSlBqNCtWeGM4QU9DcWtZd0RBQUFBQURlSmlJaFFWRlNVbGkxYnB2NzkreGZaVmZYbzBhUDY4Y2NmMWE1ZHV5dEt4dm42K3Fwbno1NWxsbXZkdXJXeXNySWtTYlZyMTc3NjRBRUFWNFZrSEFBQUFBQzR5WUFCQTdSZ3dRTEZ4TVJvM2JwMUNnOFBkNTJMalkyVkpOMTIyMjFYVkZkd2NMRG16Smx6UldWWHIxNHRpWmx4QU9BT3JCa0hBQUFBQUc3aTZlbXA1NTkvWHBJMGE5WXNSVWRIdTg0ZFBIaFFrdFMyYmR0aTEvM3hqMzlVYUdpb1FrTkRYZVhLSXlFaFFaSVVFQkJ3TldFREFDcUFtWEVBQUFBQTRFWURCZ3pROTk5L3I2Ky8vbHAvK01NZjlPS0xMOHJmMzEveDhmSHk5L2RYa3laTmlsM1R1M2R2TldyVVNKSzBZY09HSzI3TDZYVHEwS0ZEK3VxcnJ5UkpyVnExcXB5YkFBQmNNWkp4QUFBQUFPQm1iN3p4aGk1ZXZLaWRPM2ZxN2JmZmRoM3YxNjlmaWVVaklpTFV2WHQzU2RMKy9mdVZsSlIwMmJwZmVPRUY3ZGl4bzlqeGJ0MjZxV25UcGhXTUhBQlFYaVRqQUFBQUFNRE5iRGFiNXN5Wm95KysrRUpmZnZtbGtwS1NkUGZkZCt2cHA1OHVVaTQ4UEx6SXVuS1N0SGp4NGxMcjd0Njl1ODZmUHkrNzNTNkh3eUUvUHo5MTdOaFI0OGFOcS9UN0FBQ1VqV1FjQUFBQUFGU2k3dDI3NjZlZmZpcjNkUmFMUlNOSGp0VElrU01yTlo1aHc0WnAyTEJobFZvbkFPRHFzWUVEQUFBQUFBQUFVRVZJeGdFQUFBQUFBQUJWaEdRY0FBQUFBQUFBVUVWSXhnRUFBQUFBQUFCVmhHUWNBQUFBQUFBQVVFVkl4Z0VBQUFBQUFBQlZoR1FjQUFBQUFBQUFVRVZJeGdFQUFBQUFBQUJWaEdRY0FBQUFBQUFBVUVWSXhnRUFBQUFBQUFCVmhHUWNBQUFBQUFBQVVFVkl4Z0VBQUFBQUFBQlZoR1FjQUFBQUFBQUFVRVZJeGdFQUFBQUFBQUJWaEdRY0FBQUFBQUFBVUVWSXhnRUFBQUFBQUFCVmhHUWNBQUFBQUFBQVVFVkl4Z0VBQUFBQUFBQlZoR1FjQUFBQUFBQUFVRVZJeGdFQUFBQUFBQUJWaEdRY0FBQUFBQUFBVUVWSXhnRUFBQUFBQUFCVmhHUWNBQUFBZ0d2Q1lkb3paY3JoY0RpVW5aM3Q3bkJ3QTh2T3lWRit2bDB5REtkcE9DKzZPeDRBTnphU2NRQUFBQUN1Q2RQTU95TXBOeWMzVnltcGFlNE9CemV3MUxRMFpWMjZKTU0wSGZsNXpnUjN4d1BneGtZeURnQUFBTUExa1hEa1NKSms1dWJrNUNnNkpyWmdaaEpReFJ3T2h3NGRqdEdsUzVka1N2bW5qeDg2N2U2WUFOellTTVlCQUFBQXVGYnNrcm5FNlhRNjEwVnUwTkZqeCtWd09Od2RFMjRRcG1rcUp6ZFhzVWVQNjdQL1d5R24wMm5LMUNKSlpJVUJ1SlhoN2dBQUFBQUExRndOR3piMDhmU3J2OWt3MUNVNHVJR0dEaDZvdG0xYXlhOU9IWGw0ZUxnN1BOUlFtVmxaT24zbXJINDUrS3MyYjl1aEN4Y3V5SlM1Tnp2dDdEMUpTVWxaN280UHdJMk5aQndBQUFDQWE2cFJ5M2EzMnd6Yi94cUd1bHF0VnFOMmJSOTVlSGpJWXZDaURxNE51OTJ1UzluWnlzdkxrMm1hcGt6OTZERHR6NTQ2OHV1UDdvNE5BRWpHQVFBQUFMam1BcG8zcit2bjVUdmJJcU92S1hsSWhvY2txN3ZqUWsxbE9pWGxHVksrMHpSM1hzaTUrRXg2WEZ5NnU2TUNBSWxrSEFBQUFJQXFWSzllcXpvK0FaNUJUc05TejJZeGZOd2REMm9tdThPWmJaak9sR3hyL3JtVW1KZ01kOGNE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VFKTDAvd0doQ1NwNkRxc0Mzd0FBQUFCSlJVNUVya0pnZ2c9PSIsCgkiVGhlbWUiIDogIiIsCgkiVHlwZSIgOiAiZmxvdyIsCgkiVXNlcklkIiA6ICIzNDU3NTE3NTkiLAoJIlZlcnNpb24iIDogIjE0Igp9Cg=="/>
    </extobj>
  </extobjs>
</s:customData>
</file>

<file path=customXml/itemProps1.xml><?xml version="1.0" encoding="utf-8"?>
<ds:datastoreItem xmlns:ds="http://schemas.openxmlformats.org/officeDocument/2006/customXml" ds:itemID="{366FC62A-CA1C-4531-AE1B-006B30B1FBD9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2130</Words>
  <Application>Microsoft Office PowerPoint</Application>
  <PresentationFormat>宽屏</PresentationFormat>
  <Paragraphs>265</Paragraphs>
  <Slides>38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38</vt:i4>
      </vt:variant>
    </vt:vector>
  </HeadingPairs>
  <TitlesOfParts>
    <vt:vector size="61" baseType="lpstr">
      <vt:lpstr>黑体</vt:lpstr>
      <vt:lpstr>思源宋体 CN Light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WPS</vt:lpstr>
      <vt:lpstr>1_WPS</vt:lpstr>
      <vt:lpstr>2_WPS</vt:lpstr>
      <vt:lpstr>3_WPS</vt:lpstr>
      <vt:lpstr>4_WPS</vt:lpstr>
      <vt:lpstr>5_WPS</vt:lpstr>
      <vt:lpstr>6_WPS</vt:lpstr>
      <vt:lpstr>7_WPS</vt:lpstr>
      <vt:lpstr>8_WPS</vt:lpstr>
      <vt:lpstr>9_WPS</vt:lpstr>
      <vt:lpstr>10_WPS</vt:lpstr>
      <vt:lpstr>11_WPS</vt:lpstr>
      <vt:lpstr>12_WPS</vt:lpstr>
      <vt:lpstr>13_WPS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Inferential Statistics</vt:lpstr>
      <vt:lpstr>Inferential Statistics</vt:lpstr>
      <vt:lpstr>Inferential Statistics-Experiment 1</vt:lpstr>
      <vt:lpstr>Inferential Statistics-Experiment 1</vt:lpstr>
      <vt:lpstr>Inferential Statistics-Experiment 2</vt:lpstr>
      <vt:lpstr>Inferential Statistics-Experiment 2</vt:lpstr>
      <vt:lpstr>Novel Analytical Approach </vt:lpstr>
      <vt:lpstr>Load Package and Setting Working Directory  </vt:lpstr>
      <vt:lpstr>Experiment 1：Data import, preprocessing, and exploratory analysis</vt:lpstr>
      <vt:lpstr>Experiment 1：Data logarithmic conversion and normality testing</vt:lpstr>
      <vt:lpstr>Linear Mixed-Effects Model</vt:lpstr>
      <vt:lpstr>Check_Model(Model_1)</vt:lpstr>
      <vt:lpstr>Data Visualization</vt:lpstr>
      <vt:lpstr>Experiment 2：Data import, preprocessing, and exploratory analysis</vt:lpstr>
      <vt:lpstr>Experiment 2：Data logarithmic conversion and normality testing</vt:lpstr>
      <vt:lpstr>Linear Mixed-Effects Model</vt:lpstr>
      <vt:lpstr>Check_Model(Model_2)</vt:lpstr>
      <vt:lpstr>Data Visualization</vt:lpstr>
      <vt:lpstr>Discussion</vt:lpstr>
      <vt:lpstr>Discussion</vt:lpstr>
      <vt:lpstr>Discussion</vt:lpstr>
      <vt:lpstr>Discussion  </vt:lpstr>
      <vt:lpstr>Discussion  </vt:lpstr>
      <vt:lpstr>Conclusion</vt:lpstr>
      <vt:lpstr>Conclusion 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huanglanlan</dc:creator>
  <cp:lastModifiedBy>abc</cp:lastModifiedBy>
  <cp:revision>369</cp:revision>
  <dcterms:created xsi:type="dcterms:W3CDTF">1900-01-01T00:00:00Z</dcterms:created>
  <dcterms:modified xsi:type="dcterms:W3CDTF">2025-06-28T18:55:01Z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B855098EE2E745068169137AA5CB9EF8_13</vt:lpwstr>
  </property>
  <property fmtid="{D5CDD505-2E9C-101B-9397-08002B2CF9AE}" pid="3" name="KSOProductBuildVer">
    <vt:lpwstr>2052-12.1.0.21171</vt:lpwstr>
  </property>
</Properties>
</file>